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2" r:id="rId5"/>
    <p:sldId id="331" r:id="rId6"/>
    <p:sldId id="312" r:id="rId7"/>
    <p:sldId id="323" r:id="rId8"/>
    <p:sldId id="324" r:id="rId9"/>
    <p:sldId id="313" r:id="rId10"/>
    <p:sldId id="329" r:id="rId11"/>
    <p:sldId id="319" r:id="rId12"/>
    <p:sldId id="314" r:id="rId13"/>
    <p:sldId id="328" r:id="rId14"/>
    <p:sldId id="316" r:id="rId15"/>
    <p:sldId id="325" r:id="rId16"/>
    <p:sldId id="327" r:id="rId17"/>
    <p:sldId id="326" r:id="rId18"/>
    <p:sldId id="310" r:id="rId19"/>
  </p:sldIdLst>
  <p:sldSz cx="24387175" cy="13716000"/>
  <p:notesSz cx="6858000" cy="9144000"/>
  <p:defaultTextStyle>
    <a:defPPr>
      <a:defRPr lang="es-ES"/>
    </a:defPPr>
    <a:lvl1pPr marL="0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29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257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886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514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143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772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400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029" algn="l" defTabSz="9146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77F131-9754-6509-7195-3003A366C875}" name="Cepinskas, L. (Linas)" initials="C(" userId="S::l.cepinskas_uu.nl#ext#@eltehu.onmicrosoft.com::b0413f64-d8f9-4190-8578-3089441ffd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5FC"/>
    <a:srgbClr val="2259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8900E-9997-4030-9E83-3BF54655C030}" v="898" dt="2022-09-10T21:40:59.150"/>
    <p1510:client id="{703F8DD0-A8C1-28C4-1C32-FE25D1407C0D}" v="14" dt="2022-09-11T10:15:23.431"/>
    <p1510:client id="{958B84B0-323F-221D-FF32-49297719F314}" v="22" dt="2022-09-15T21:21:16.034"/>
    <p1510:client id="{9E2F0B6C-2938-EC5A-FF20-9A005B3A3C3E}" v="46" dt="2022-09-15T17:14:23.700"/>
    <p1510:client id="{BDC346B3-D18D-F882-F17F-1128DDF0FE36}" v="260" dt="2022-09-10T21:03:26.307"/>
    <p1510:client id="{EB7076D8-CB1B-04FB-A418-1B5CDDDDD0BF}" v="198" dt="2022-09-15T21:04:27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320"/>
        <p:guide pos="76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AAD2D-A536-9F47-BC2A-C3CE7302CE89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1C1B7-F993-DF46-857A-6CAF4D8884C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19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29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257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886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514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143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772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400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029" algn="l" defTabSz="9146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3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58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25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400" b="0" u="sng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9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400" b="0" u="sng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03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400" b="0" u="sng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02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400" b="0" u="sng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8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400" b="0" u="sng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81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2400" b="0" u="sng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1C1B7-F993-DF46-857A-6CAF4D8884C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86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CEBDEA-F22D-4FF2-921D-491655925F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8850" y="8934450"/>
            <a:ext cx="14649450" cy="914400"/>
          </a:xfrm>
        </p:spPr>
        <p:txBody>
          <a:bodyPr>
            <a:noAutofit/>
          </a:bodyPr>
          <a:lstStyle>
            <a:lvl1pPr>
              <a:defRPr sz="4800"/>
            </a:lvl1pPr>
            <a:lvl2pPr marL="91462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7B82D3-3657-498F-BAEE-5E427577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4006850"/>
            <a:ext cx="19373850" cy="4565650"/>
          </a:xfrm>
        </p:spPr>
        <p:txBody>
          <a:bodyPr/>
          <a:lstStyle>
            <a:lvl1pPr algn="l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75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66245-1D5C-4841-BDC9-4E6273E7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009" y="422523"/>
            <a:ext cx="13658850" cy="1328688"/>
          </a:xfr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1D55258B-8772-4EF6-997A-B1AC6C98F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0058" y="2174627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629" indent="0">
              <a:buNone/>
              <a:defRPr sz="5600"/>
            </a:lvl2pPr>
            <a:lvl3pPr marL="1829257" indent="0">
              <a:buNone/>
              <a:defRPr sz="4800"/>
            </a:lvl3pPr>
            <a:lvl4pPr marL="2743886" indent="0">
              <a:buNone/>
              <a:defRPr sz="4000"/>
            </a:lvl4pPr>
            <a:lvl5pPr marL="3658514" indent="0">
              <a:buNone/>
              <a:defRPr sz="4000"/>
            </a:lvl5pPr>
            <a:lvl6pPr marL="4573143" indent="0">
              <a:buNone/>
              <a:defRPr sz="4000"/>
            </a:lvl6pPr>
            <a:lvl7pPr marL="5487772" indent="0">
              <a:buNone/>
              <a:defRPr sz="4000"/>
            </a:lvl7pPr>
            <a:lvl8pPr marL="6402400" indent="0">
              <a:buNone/>
              <a:defRPr sz="4000"/>
            </a:lvl8pPr>
            <a:lvl9pPr marL="7317029" indent="0">
              <a:buNone/>
              <a:defRPr sz="4000"/>
            </a:lvl9pPr>
          </a:lstStyle>
          <a:p>
            <a:endParaRPr lang="es-E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C6EAFDBD-D67B-4F64-81A5-AEA1E4FCE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0058" y="11201400"/>
            <a:ext cx="14632305" cy="20920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2259A6"/>
                </a:solidFill>
              </a:defRPr>
            </a:lvl1pPr>
            <a:lvl2pPr marL="914629" indent="0">
              <a:buNone/>
              <a:defRPr sz="2400"/>
            </a:lvl2pPr>
            <a:lvl3pPr marL="1829257" indent="0">
              <a:buNone/>
              <a:defRPr sz="2000"/>
            </a:lvl3pPr>
            <a:lvl4pPr marL="2743886" indent="0">
              <a:buNone/>
              <a:defRPr sz="1800"/>
            </a:lvl4pPr>
            <a:lvl5pPr marL="3658514" indent="0">
              <a:buNone/>
              <a:defRPr sz="1800"/>
            </a:lvl5pPr>
            <a:lvl6pPr marL="4573143" indent="0">
              <a:buNone/>
              <a:defRPr sz="1800"/>
            </a:lvl6pPr>
            <a:lvl7pPr marL="5487772" indent="0">
              <a:buNone/>
              <a:defRPr sz="1800"/>
            </a:lvl7pPr>
            <a:lvl8pPr marL="6402400" indent="0">
              <a:buNone/>
              <a:defRPr sz="1800"/>
            </a:lvl8pPr>
            <a:lvl9pPr marL="7317029" indent="0">
              <a:buNone/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882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4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LTES gràcies&#10;MUCHAS GRACIAS&#10;FÒRÇA GRàCIAS&#10;MANY THANKS&#10;GO RAIBH MAITH AGAT&#10;HEEL ERG BEDANKT&#10;NAGYON KÖSZÖNÖM&#10;DANKE SCHÖN!&#10;&#10;Twitter: @charm_eu&#10;Instagram: charm.eu&#10;LinkedIn: /company/charm-eu&#10;&#10;www.charm-eu.eu&#10;info@charm-eu.eu">
            <a:extLst>
              <a:ext uri="{FF2B5EF4-FFF2-40B4-BE49-F238E27FC236}">
                <a16:creationId xmlns:a16="http://schemas.microsoft.com/office/drawing/2014/main" id="{CEA9B92C-D3B1-4FA0-A929-CA608854B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5"/>
            <a:ext cx="24387175" cy="137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F4B1C-EF05-448B-9A1F-90D9ED89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9" cy="2286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E2A48F-CC15-4127-BE3B-46C14069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360" y="12712703"/>
            <a:ext cx="5690340" cy="730250"/>
          </a:xfrm>
          <a:prstGeom prst="rect">
            <a:avLst/>
          </a:prstGeom>
        </p:spPr>
        <p:txBody>
          <a:bodyPr/>
          <a:lstStyle/>
          <a:p>
            <a:fld id="{E22678F8-BC67-8C4D-8E7C-BBFC0BCE4E35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E40158-85E0-4AF6-BF6C-8A50304A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2286" y="12712703"/>
            <a:ext cx="7722606" cy="7302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8C5851-D6B1-498D-8E56-A90FA833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7478" y="12712703"/>
            <a:ext cx="5690340" cy="730250"/>
          </a:xfrm>
          <a:prstGeom prst="rect">
            <a:avLst/>
          </a:prstGeom>
        </p:spPr>
        <p:txBody>
          <a:bodyPr/>
          <a:lstStyle/>
          <a:p>
            <a:fld id="{E116325F-988C-B748-9DED-C726DF97752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45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20" y="4589464"/>
            <a:ext cx="20729098" cy="52022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3400" b="1" cap="none" baseline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90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BC72BC1-921E-455B-AC0D-06AB98D69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5587" cy="1371689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ED8F70-2C65-42BC-B3A0-227E12D2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4618037"/>
            <a:ext cx="15792450" cy="4202113"/>
          </a:xfrm>
        </p:spPr>
        <p:txBody>
          <a:bodyPr>
            <a:noAutofit/>
          </a:bodyPr>
          <a:lstStyle>
            <a:lvl1pPr algn="l">
              <a:defRPr sz="18000" b="1">
                <a:solidFill>
                  <a:srgbClr val="2259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229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BC72BC1-921E-455B-AC0D-06AB98D69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5587" cy="1371689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AFE833-06BB-4BA7-B6C9-209C65B5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4403723"/>
            <a:ext cx="19564350" cy="2651125"/>
          </a:xfrm>
        </p:spPr>
        <p:txBody>
          <a:bodyPr>
            <a:noAutofit/>
          </a:bodyPr>
          <a:lstStyle>
            <a:lvl1pPr algn="l">
              <a:defRPr sz="134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91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lay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9F956-0500-49DA-BEBB-164936D4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730250"/>
            <a:ext cx="14763751" cy="2651125"/>
          </a:xfrm>
        </p:spPr>
        <p:txBody>
          <a:bodyPr>
            <a:no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65446-69DD-4729-8339-AC415CAEF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050" y="4324350"/>
            <a:ext cx="20802600" cy="7315200"/>
          </a:xfrm>
        </p:spPr>
        <p:txBody>
          <a:bodyPr/>
          <a:lstStyle>
            <a:lvl1pPr>
              <a:defRPr>
                <a:solidFill>
                  <a:srgbClr val="2259A6"/>
                </a:solidFill>
              </a:defRPr>
            </a:lvl1pPr>
            <a:lvl2pPr>
              <a:defRPr>
                <a:solidFill>
                  <a:srgbClr val="2259A6"/>
                </a:solidFill>
              </a:defRPr>
            </a:lvl2pPr>
            <a:lvl3pPr>
              <a:defRPr>
                <a:solidFill>
                  <a:srgbClr val="2259A6"/>
                </a:solidFill>
              </a:defRPr>
            </a:lvl3pPr>
            <a:lvl4pPr>
              <a:defRPr>
                <a:solidFill>
                  <a:srgbClr val="2259A6"/>
                </a:solidFill>
              </a:defRPr>
            </a:lvl4pPr>
            <a:lvl5pPr>
              <a:defRPr>
                <a:solidFill>
                  <a:srgbClr val="2259A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93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9F956-0500-49DA-BEBB-164936D4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8960409-B85B-4774-8CE8-21075683A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49" y="5067299"/>
            <a:ext cx="11125201" cy="65151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44DF0AF0-C449-4923-9F19-105D5CFEA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47625" y="5067298"/>
            <a:ext cx="11125201" cy="65151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92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9F956-0500-49DA-BEBB-164936D4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398FEB-11C5-4A54-A906-613DCEF6D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49" y="5067299"/>
            <a:ext cx="11163301" cy="6515101"/>
          </a:xfrm>
        </p:spPr>
        <p:txBody>
          <a:bodyPr/>
          <a:lstStyle>
            <a:lvl1pPr>
              <a:defRPr>
                <a:solidFill>
                  <a:srgbClr val="2259A6"/>
                </a:solidFill>
              </a:defRPr>
            </a:lvl1pPr>
            <a:lvl2pPr>
              <a:defRPr>
                <a:solidFill>
                  <a:srgbClr val="2259A6"/>
                </a:solidFill>
              </a:defRPr>
            </a:lvl2pPr>
            <a:lvl3pPr>
              <a:defRPr>
                <a:solidFill>
                  <a:srgbClr val="2259A6"/>
                </a:solidFill>
              </a:defRPr>
            </a:lvl3pPr>
            <a:lvl4pPr>
              <a:defRPr>
                <a:solidFill>
                  <a:srgbClr val="2259A6"/>
                </a:solidFill>
              </a:defRPr>
            </a:lvl4pPr>
            <a:lvl5pPr>
              <a:defRPr>
                <a:solidFill>
                  <a:srgbClr val="2259A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AA3096B-9FDE-4595-89FA-0D2983EF6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09525" y="5067298"/>
            <a:ext cx="11163301" cy="6515101"/>
          </a:xfrm>
        </p:spPr>
        <p:txBody>
          <a:bodyPr/>
          <a:lstStyle>
            <a:lvl1pPr>
              <a:defRPr>
                <a:solidFill>
                  <a:srgbClr val="2259A6"/>
                </a:solidFill>
              </a:defRPr>
            </a:lvl1pPr>
            <a:lvl2pPr>
              <a:defRPr>
                <a:solidFill>
                  <a:srgbClr val="2259A6"/>
                </a:solidFill>
              </a:defRPr>
            </a:lvl2pPr>
            <a:lvl3pPr>
              <a:defRPr>
                <a:solidFill>
                  <a:srgbClr val="2259A6"/>
                </a:solidFill>
              </a:defRPr>
            </a:lvl3pPr>
            <a:lvl4pPr>
              <a:defRPr>
                <a:solidFill>
                  <a:srgbClr val="2259A6"/>
                </a:solidFill>
              </a:defRPr>
            </a:lvl4pPr>
            <a:lvl5pPr>
              <a:defRPr>
                <a:solidFill>
                  <a:srgbClr val="2259A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365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9F956-0500-49DA-BEBB-164936D4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94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7F18EC-1BD9-4F2F-A4F2-69BD1A125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92"/>
            <a:ext cx="24387175" cy="1371778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C544D-0C0D-42C5-AB23-EAEFB7DF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358" y="4491038"/>
            <a:ext cx="1077523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solidFill>
                  <a:srgbClr val="2259A6"/>
                </a:solidFill>
              </a:defRPr>
            </a:lvl1pPr>
            <a:lvl2pPr marL="914629" indent="0">
              <a:buNone/>
              <a:defRPr sz="4000" b="1"/>
            </a:lvl2pPr>
            <a:lvl3pPr marL="1829257" indent="0">
              <a:buNone/>
              <a:defRPr sz="3600" b="1"/>
            </a:lvl3pPr>
            <a:lvl4pPr marL="2743886" indent="0">
              <a:buNone/>
              <a:defRPr sz="3200" b="1"/>
            </a:lvl4pPr>
            <a:lvl5pPr marL="3658514" indent="0">
              <a:buNone/>
              <a:defRPr sz="3200" b="1"/>
            </a:lvl5pPr>
            <a:lvl6pPr marL="4573143" indent="0">
              <a:buNone/>
              <a:defRPr sz="3200" b="1"/>
            </a:lvl6pPr>
            <a:lvl7pPr marL="5487772" indent="0">
              <a:buNone/>
              <a:defRPr sz="3200" b="1"/>
            </a:lvl7pPr>
            <a:lvl8pPr marL="6402400" indent="0">
              <a:buNone/>
              <a:defRPr sz="3200" b="1"/>
            </a:lvl8pPr>
            <a:lvl9pPr marL="7317029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864A5562-FDFF-44E1-AA8F-A6392A144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358" y="5770562"/>
            <a:ext cx="10775237" cy="75184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259A6"/>
                </a:solidFill>
              </a:defRPr>
            </a:lvl1pPr>
            <a:lvl2pPr>
              <a:defRPr sz="4000">
                <a:solidFill>
                  <a:srgbClr val="2259A6"/>
                </a:solidFill>
              </a:defRPr>
            </a:lvl2pPr>
            <a:lvl3pPr>
              <a:defRPr sz="3600">
                <a:solidFill>
                  <a:srgbClr val="2259A6"/>
                </a:solidFill>
              </a:defRPr>
            </a:lvl3pPr>
            <a:lvl4pPr>
              <a:defRPr sz="3200">
                <a:solidFill>
                  <a:srgbClr val="2259A6"/>
                </a:solidFill>
              </a:defRPr>
            </a:lvl4pPr>
            <a:lvl5pPr>
              <a:defRPr sz="3200">
                <a:solidFill>
                  <a:srgbClr val="2259A6"/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2BECFEEC-C22B-4920-85A1-CFA55F976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88347" y="4491038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solidFill>
                  <a:srgbClr val="2259A6"/>
                </a:solidFill>
              </a:defRPr>
            </a:lvl1pPr>
            <a:lvl2pPr marL="914629" indent="0">
              <a:buNone/>
              <a:defRPr sz="4000" b="1"/>
            </a:lvl2pPr>
            <a:lvl3pPr marL="1829257" indent="0">
              <a:buNone/>
              <a:defRPr sz="3600" b="1"/>
            </a:lvl3pPr>
            <a:lvl4pPr marL="2743886" indent="0">
              <a:buNone/>
              <a:defRPr sz="3200" b="1"/>
            </a:lvl4pPr>
            <a:lvl5pPr marL="3658514" indent="0">
              <a:buNone/>
              <a:defRPr sz="3200" b="1"/>
            </a:lvl5pPr>
            <a:lvl6pPr marL="4573143" indent="0">
              <a:buNone/>
              <a:defRPr sz="3200" b="1"/>
            </a:lvl6pPr>
            <a:lvl7pPr marL="5487772" indent="0">
              <a:buNone/>
              <a:defRPr sz="3200" b="1"/>
            </a:lvl7pPr>
            <a:lvl8pPr marL="6402400" indent="0">
              <a:buNone/>
              <a:defRPr sz="3200" b="1"/>
            </a:lvl8pPr>
            <a:lvl9pPr marL="7317029" indent="0">
              <a:buNone/>
              <a:defRPr sz="3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3661872F-7BFA-4EE5-B205-D8237AFF3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88347" y="5770562"/>
            <a:ext cx="10779470" cy="75184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259A6"/>
                </a:solidFill>
              </a:defRPr>
            </a:lvl1pPr>
            <a:lvl2pPr>
              <a:defRPr sz="4000">
                <a:solidFill>
                  <a:srgbClr val="2259A6"/>
                </a:solidFill>
              </a:defRPr>
            </a:lvl2pPr>
            <a:lvl3pPr>
              <a:defRPr sz="3600">
                <a:solidFill>
                  <a:srgbClr val="2259A6"/>
                </a:solidFill>
              </a:defRPr>
            </a:lvl3pPr>
            <a:lvl4pPr>
              <a:defRPr sz="3200">
                <a:solidFill>
                  <a:srgbClr val="2259A6"/>
                </a:solidFill>
              </a:defRPr>
            </a:lvl4pPr>
            <a:lvl5pPr>
              <a:defRPr sz="3200">
                <a:solidFill>
                  <a:srgbClr val="2259A6"/>
                </a:solidFill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66245-1D5C-4841-BDC9-4E6273E7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0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7D6BC02-CE12-483D-9497-4DFD31B9D4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12" y="857"/>
            <a:ext cx="24380951" cy="137142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0738CB-87DD-4111-8994-5F26F04E13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605056" y="11987212"/>
            <a:ext cx="3566566" cy="1474295"/>
          </a:xfrm>
          <a:prstGeom prst="rect">
            <a:avLst/>
          </a:prstGeom>
        </p:spPr>
      </p:pic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2C8AD791-BDAF-490B-854D-2F352A82554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514835" y="12138493"/>
            <a:ext cx="3566566" cy="1007408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D270603-FA46-47F8-9396-AB3B070D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1" y="730250"/>
            <a:ext cx="13658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A06E2-4B0F-4528-A413-D27239221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867150"/>
            <a:ext cx="21034375" cy="848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9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49" r:id="rId3"/>
    <p:sldLayoutId id="2147483662" r:id="rId4"/>
    <p:sldLayoutId id="2147483661" r:id="rId5"/>
    <p:sldLayoutId id="2147483691" r:id="rId6"/>
    <p:sldLayoutId id="2147483710" r:id="rId7"/>
    <p:sldLayoutId id="2147483695" r:id="rId8"/>
    <p:sldLayoutId id="2147483663" r:id="rId9"/>
    <p:sldLayoutId id="2147483694" r:id="rId10"/>
    <p:sldLayoutId id="2147483693" r:id="rId11"/>
    <p:sldLayoutId id="2147483709" r:id="rId12"/>
    <p:sldLayoutId id="2147483660" r:id="rId13"/>
  </p:sldLayoutIdLst>
  <p:txStyles>
    <p:titleStyle>
      <a:lvl1pPr algn="ctr" defTabSz="914629" rtl="0" eaLnBrk="1" latinLnBrk="0" hangingPunct="1">
        <a:spcBef>
          <a:spcPct val="0"/>
        </a:spcBef>
        <a:buNone/>
        <a:defRPr sz="9600" b="1" kern="1200">
          <a:solidFill>
            <a:srgbClr val="2259A6"/>
          </a:solidFill>
          <a:latin typeface="+mj-lt"/>
          <a:ea typeface="+mj-ea"/>
          <a:cs typeface="+mj-cs"/>
        </a:defRPr>
      </a:lvl1pPr>
    </p:titleStyle>
    <p:bodyStyle>
      <a:lvl1pPr marL="685971" indent="-685971" algn="l" defTabSz="914629" rtl="0" eaLnBrk="1" latinLnBrk="0" hangingPunct="1">
        <a:spcBef>
          <a:spcPct val="20000"/>
        </a:spcBef>
        <a:buFont typeface="Arial"/>
        <a:buChar char="•"/>
        <a:defRPr sz="6400" kern="1200">
          <a:solidFill>
            <a:srgbClr val="FFFFFF"/>
          </a:solidFill>
          <a:latin typeface="+mn-lt"/>
          <a:ea typeface="+mn-ea"/>
          <a:cs typeface="+mn-cs"/>
        </a:defRPr>
      </a:lvl1pPr>
      <a:lvl2pPr marL="1486271" indent="-571643" algn="l" defTabSz="914629" rtl="0" eaLnBrk="1" latinLnBrk="0" hangingPunct="1">
        <a:spcBef>
          <a:spcPct val="20000"/>
        </a:spcBef>
        <a:buFont typeface="Arial"/>
        <a:buChar char="–"/>
        <a:defRPr sz="56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572" indent="-457314" algn="l" defTabSz="914629" rtl="0" eaLnBrk="1" latinLnBrk="0" hangingPunct="1">
        <a:spcBef>
          <a:spcPct val="20000"/>
        </a:spcBef>
        <a:buFont typeface="Arial"/>
        <a:buChar char="•"/>
        <a:defRPr sz="4800" kern="1200">
          <a:solidFill>
            <a:srgbClr val="FFFFFF"/>
          </a:solidFill>
          <a:latin typeface="+mn-lt"/>
          <a:ea typeface="+mn-ea"/>
          <a:cs typeface="+mn-cs"/>
        </a:defRPr>
      </a:lvl3pPr>
      <a:lvl4pPr marL="3201200" indent="-457314" algn="l" defTabSz="914629" rtl="0" eaLnBrk="1" latinLnBrk="0" hangingPunct="1">
        <a:spcBef>
          <a:spcPct val="20000"/>
        </a:spcBef>
        <a:buFont typeface="Arial"/>
        <a:buChar char="–"/>
        <a:defRPr sz="4000" kern="1200">
          <a:solidFill>
            <a:srgbClr val="FFFFFF"/>
          </a:solidFill>
          <a:latin typeface="+mn-lt"/>
          <a:ea typeface="+mn-ea"/>
          <a:cs typeface="+mn-cs"/>
        </a:defRPr>
      </a:lvl4pPr>
      <a:lvl5pPr marL="4115829" indent="-457314" algn="l" defTabSz="914629" rtl="0" eaLnBrk="1" latinLnBrk="0" hangingPunct="1">
        <a:spcBef>
          <a:spcPct val="20000"/>
        </a:spcBef>
        <a:buFont typeface="Arial"/>
        <a:buChar char="»"/>
        <a:defRPr sz="4000" kern="1200">
          <a:solidFill>
            <a:srgbClr val="FFFFFF"/>
          </a:solidFill>
          <a:latin typeface="+mn-lt"/>
          <a:ea typeface="+mn-ea"/>
          <a:cs typeface="+mn-cs"/>
        </a:defRPr>
      </a:lvl5pPr>
      <a:lvl6pPr marL="5030457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086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715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343" indent="-457314" algn="l" defTabSz="91462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29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257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886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514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143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772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400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029" algn="l" defTabSz="91462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cd.ie/disability/ambass/index.php" TargetMode="External"/><Relationship Id="rId3" Type="http://schemas.openxmlformats.org/officeDocument/2006/relationships/hyperlink" Target="https://www.tcd.ie/equality/projects/inclusive-curriculum" TargetMode="External"/><Relationship Id="rId7" Type="http://schemas.openxmlformats.org/officeDocument/2006/relationships/hyperlink" Target="https://www.shoutout.ie/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cd.ie/civicengagement/university-of-sanctuary/" TargetMode="External"/><Relationship Id="rId11" Type="http://schemas.openxmlformats.org/officeDocument/2006/relationships/hyperlink" Target="https://www.tcd.ie/tcpid/" TargetMode="External"/><Relationship Id="rId5" Type="http://schemas.openxmlformats.org/officeDocument/2006/relationships/hyperlink" Target="https://www.tcd.ie/disability/services/ASD-Support.php" TargetMode="External"/><Relationship Id="rId10" Type="http://schemas.openxmlformats.org/officeDocument/2006/relationships/hyperlink" Target="https://www.tcd.ie/trinityaccess/alternative-entry-routes/mature-students/foundation-course/" TargetMode="External"/><Relationship Id="rId4" Type="http://schemas.openxmlformats.org/officeDocument/2006/relationships/hyperlink" Target="https://www.tcd.ie/equality/projects/equality-fund/" TargetMode="External"/><Relationship Id="rId9" Type="http://schemas.openxmlformats.org/officeDocument/2006/relationships/hyperlink" Target="https://www.tcd.ie/trinityacce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u.nl/sites/default/files/UU-EDI-Strategy-and-Action-Plan.pdf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uu.nl/en/organisation/equality-diversity-inclusion" TargetMode="External"/><Relationship Id="rId7" Type="http://schemas.openxmlformats.org/officeDocument/2006/relationships/hyperlink" Target="https://www.uu.nl/en/organisation/equality-diversity-inclusion/about/edi-steering-committee-and-faculty-commissions" TargetMode="External"/><Relationship Id="rId12" Type="http://schemas.openxmlformats.org/officeDocument/2006/relationships/hyperlink" Target="https://www.uu.nl/en/organisation/equality-diversity-inclusion/diversity-inclusion-awa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u.nl/en/news/happy-in-your-own-skin" TargetMode="External"/><Relationship Id="rId11" Type="http://schemas.openxmlformats.org/officeDocument/2006/relationships/hyperlink" Target="https://www.uu.nl/en/organisation/donate/first-generation-fund" TargetMode="External"/><Relationship Id="rId5" Type="http://schemas.openxmlformats.org/officeDocument/2006/relationships/hyperlink" Target="https://www.uu.nl/en/news/utrecht-science-park-gets-the-longest-rainbow-bike-path-in-the-world" TargetMode="External"/><Relationship Id="rId10" Type="http://schemas.openxmlformats.org/officeDocument/2006/relationships/hyperlink" Target="https://www.uu.nl/en/organisation/equality-diversity-inclusion/edi-for-you/activities/stimulation-fund" TargetMode="External"/><Relationship Id="rId4" Type="http://schemas.openxmlformats.org/officeDocument/2006/relationships/hyperlink" Target="https://www.uu.nl/en/organisation/equality-diversity-inclusion/network" TargetMode="External"/><Relationship Id="rId9" Type="http://schemas.openxmlformats.org/officeDocument/2006/relationships/hyperlink" Target="https://www.uu.nl/en/education/incluus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armeuwp6@elte.hu" TargetMode="External"/><Relationship Id="rId2" Type="http://schemas.openxmlformats.org/officeDocument/2006/relationships/hyperlink" Target="mailto:L.Cepinskas@uu.n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elte.hu/en/equal/exchangeability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ontpellier.fr/en/articles/semaine-de-lutte-contre-les-lgbt-phobies-a-lum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hyperlink" Target="https://www.umontpellier.fr/en/campus/handicap" TargetMode="External"/><Relationship Id="rId4" Type="http://schemas.openxmlformats.org/officeDocument/2006/relationships/hyperlink" Target="https://www.umontpellier.fr/en/articles/45-mesures-pour-une-meilleure-inclusion-du-handica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web/ub/galeries/documents/sites/genere/procediment_canvi_nom_persones_transsexuals_transgenere_EN.pd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olidaritat.ub.edu/refugees/?lang=en" TargetMode="External"/><Relationship Id="rId5" Type="http://schemas.openxmlformats.org/officeDocument/2006/relationships/hyperlink" Target="https://www.ub.edu/portal/web/educacio/psau" TargetMode="External"/><Relationship Id="rId4" Type="http://schemas.openxmlformats.org/officeDocument/2006/relationships/hyperlink" Target="https://www.ub.edu/portal/web/igualtat/formulari-canvi-n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7E2BFE57-94AC-4F84-A656-53D6EEC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64000"/>
            <a:ext cx="24387174" cy="6705600"/>
          </a:xfrm>
        </p:spPr>
        <p:txBody>
          <a:bodyPr/>
          <a:lstStyle/>
          <a:p>
            <a:pPr algn="ctr"/>
            <a:r>
              <a:rPr lang="hu-HU" sz="10000"/>
              <a:t>BEST PRACTICES IN CHARM-EU </a:t>
            </a:r>
            <a:br>
              <a:rPr lang="hu-HU" sz="10000"/>
            </a:br>
            <a:br>
              <a:rPr lang="hu-HU" sz="10000"/>
            </a:br>
            <a:r>
              <a:rPr lang="hu-HU" sz="6500" b="0" err="1"/>
              <a:t>Linas</a:t>
            </a:r>
            <a:r>
              <a:rPr lang="hu-HU" sz="6500" b="0"/>
              <a:t> </a:t>
            </a:r>
            <a:r>
              <a:rPr lang="en-US" sz="6500" b="0" err="1"/>
              <a:t>Čepinskas</a:t>
            </a:r>
            <a:r>
              <a:rPr lang="en-US" sz="6500" b="0"/>
              <a:t>, Advisor EDI, Utrecht University, the Netherlands   </a:t>
            </a:r>
            <a:br>
              <a:rPr lang="en-US" sz="6500" b="0"/>
            </a:br>
            <a:br>
              <a:rPr lang="en-US" sz="6500" b="0"/>
            </a:br>
            <a:r>
              <a:rPr lang="en-US" sz="6500" b="0"/>
              <a:t>Budapest, 16</a:t>
            </a:r>
            <a:r>
              <a:rPr lang="hu-HU" sz="6500" b="0"/>
              <a:t> </a:t>
            </a:r>
            <a:r>
              <a:rPr lang="hu-HU" sz="6500" b="0" err="1"/>
              <a:t>September</a:t>
            </a:r>
            <a:r>
              <a:rPr lang="hu-HU" sz="6500" b="0"/>
              <a:t> 2022</a:t>
            </a:r>
            <a:br>
              <a:rPr lang="hu-HU" sz="6500">
                <a:solidFill>
                  <a:schemeClr val="tx1"/>
                </a:solidFill>
              </a:rPr>
            </a:br>
            <a:endParaRPr lang="en-GB" sz="6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3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B86A-2854-4B9B-AA14-1C9D6E78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786" y="553819"/>
            <a:ext cx="14763751" cy="2651125"/>
          </a:xfrm>
        </p:spPr>
        <p:txBody>
          <a:bodyPr/>
          <a:lstStyle/>
          <a:p>
            <a:r>
              <a:rPr lang="hu-HU" dirty="0"/>
              <a:t>TRINITY COLLEGE DUBLIN</a:t>
            </a:r>
            <a:br>
              <a:rPr lang="hu-HU" dirty="0"/>
            </a:br>
            <a:r>
              <a:rPr lang="hu-HU" dirty="0"/>
              <a:t>(2)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A9E3-BAF6-4951-AC11-FE3F94AF5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711" y="4094313"/>
            <a:ext cx="23333343" cy="93515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685800" indent="-685800">
              <a:spcBef>
                <a:spcPts val="0"/>
              </a:spcBef>
            </a:pPr>
            <a:r>
              <a:rPr lang="en-US" sz="3500">
                <a:solidFill>
                  <a:srgbClr val="002060"/>
                </a:solidFill>
                <a:cs typeface="Times New Roman"/>
              </a:rPr>
              <a:t>The </a:t>
            </a:r>
            <a:r>
              <a:rPr lang="en-US" sz="3500" b="1">
                <a:solidFill>
                  <a:srgbClr val="002060"/>
                </a:solidFill>
                <a:cs typeface="Times New Roman"/>
              </a:rPr>
              <a:t>Trinity Inclusive Curriculum </a:t>
            </a:r>
            <a:r>
              <a:rPr lang="en-US" sz="3500">
                <a:solidFill>
                  <a:srgbClr val="002060"/>
                </a:solidFill>
                <a:cs typeface="Times New Roman"/>
              </a:rPr>
              <a:t>(Trinity-INC) </a:t>
            </a:r>
            <a:r>
              <a:rPr lang="en-US" sz="3500" b="1">
                <a:solidFill>
                  <a:srgbClr val="002060"/>
                </a:solidFill>
                <a:cs typeface="Times New Roman"/>
              </a:rPr>
              <a:t>Project</a:t>
            </a:r>
            <a:r>
              <a:rPr lang="en-US" sz="3500">
                <a:solidFill>
                  <a:srgbClr val="002060"/>
                </a:solidFill>
                <a:cs typeface="Times New Roman"/>
              </a:rPr>
              <a:t> embeds the principles of diversity, equality and inclusion across the teaching and learning at Trinity, offering staff training and working in partnership with students;</a:t>
            </a:r>
            <a:endParaRPr lang="hu-HU">
              <a:cs typeface="Calibri"/>
            </a:endParaRPr>
          </a:p>
          <a:p>
            <a:pPr marL="685800" indent="-685800">
              <a:spcBef>
                <a:spcPts val="0"/>
              </a:spcBef>
            </a:pPr>
            <a:endParaRPr lang="en-US" sz="350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3500">
                <a:solidFill>
                  <a:srgbClr val="002060"/>
                </a:solidFill>
                <a:cs typeface="Times New Roman"/>
              </a:rPr>
              <a:t>The EDI office's annual 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Trinity Equality Fund 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supports innovative and creative equality projects by staff and students across the university. Projects often transform into ongoing programmes, including the 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Trinity Autistic Spectrum Disorders Support Service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, 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Trinity University of Sanctuary 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supporting individuals affected by 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forced migration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, and 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Shout Out LGBTQ+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 Educational Programmes.</a:t>
            </a:r>
            <a:endParaRPr lang="en-IE" sz="3500">
              <a:cs typeface="Calibri"/>
            </a:endParaRPr>
          </a:p>
          <a:p>
            <a:pPr marL="685800" indent="-685800">
              <a:spcBef>
                <a:spcPts val="0"/>
              </a:spcBef>
            </a:pPr>
            <a:endParaRPr lang="en-IE" sz="3500">
              <a:solidFill>
                <a:srgbClr val="002060"/>
              </a:solidFill>
              <a:cs typeface="Times New Roman"/>
            </a:endParaRPr>
          </a:p>
          <a:p>
            <a:pPr marL="571500" indent="-457200">
              <a:spcBef>
                <a:spcPts val="0"/>
              </a:spcBef>
            </a:pPr>
            <a:r>
              <a:rPr lang="en-IE" sz="3500" b="1">
                <a:solidFill>
                  <a:srgbClr val="002060"/>
                </a:solidFill>
                <a:cs typeface="Times New Roman"/>
              </a:rPr>
              <a:t>Trinity Ability co-op 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is a student-led collaborative initiative between 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students with disabilities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, the Trinity Disability Service, other staff and stakeholders working together towards inclusion in Trinity. </a:t>
            </a:r>
            <a:endParaRPr lang="nl-NL" sz="35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457200">
              <a:spcBef>
                <a:spcPts val="0"/>
              </a:spcBef>
            </a:pPr>
            <a:endParaRPr lang="en-IE" sz="3500">
              <a:solidFill>
                <a:srgbClr val="002060"/>
              </a:solidFill>
              <a:cs typeface="Times New Roman"/>
            </a:endParaRPr>
          </a:p>
          <a:p>
            <a:pPr marL="571500" indent="-457200">
              <a:spcBef>
                <a:spcPts val="0"/>
              </a:spcBef>
            </a:pPr>
            <a:r>
              <a:rPr lang="en-IE" sz="3500" b="1">
                <a:solidFill>
                  <a:srgbClr val="002060"/>
                </a:solidFill>
                <a:cs typeface="Times New Roman"/>
              </a:rPr>
              <a:t>Trinity Access Programme 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works in partnership across the education sector with students, teachers, families, communities and businesses to widen access and participation at third-level for under-represented groups (particularly from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 socio-economic disadvantage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) and </a:t>
            </a:r>
            <a:r>
              <a:rPr lang="en-IE" sz="3500" b="1">
                <a:solidFill>
                  <a:srgbClr val="002060"/>
                </a:solidFill>
                <a:cs typeface="Times New Roman"/>
              </a:rPr>
              <a:t>mature students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.</a:t>
            </a:r>
            <a:endParaRPr lang="nl-NL" sz="3500">
              <a:solidFill>
                <a:srgbClr val="002060"/>
              </a:solidFill>
              <a:cs typeface="Times New Roman"/>
            </a:endParaRPr>
          </a:p>
          <a:p>
            <a:pPr marL="571500" indent="-457200">
              <a:spcBef>
                <a:spcPts val="0"/>
              </a:spcBef>
            </a:pPr>
            <a:endParaRPr lang="en-IE" sz="3500">
              <a:solidFill>
                <a:srgbClr val="002060"/>
              </a:solidFill>
              <a:cs typeface="Times New Roman"/>
            </a:endParaRPr>
          </a:p>
          <a:p>
            <a:pPr marL="571500" indent="-457200">
              <a:spcBef>
                <a:spcPts val="0"/>
              </a:spcBef>
            </a:pPr>
            <a:r>
              <a:rPr lang="en-IE" sz="3500" b="1">
                <a:solidFill>
                  <a:srgbClr val="002060"/>
                </a:solidFill>
                <a:cs typeface="Times New Roman"/>
              </a:rPr>
              <a:t>Trinity Centre for People with Intellectual Disabilities </a:t>
            </a:r>
            <a:r>
              <a:rPr lang="en-IE" sz="3500">
                <a:solidFill>
                  <a:srgbClr val="002060"/>
                </a:solidFill>
                <a:cs typeface="Times New Roman"/>
              </a:rPr>
              <a:t>provides people with intellectual disabilities the opportunity to participate in higher education to enhance their capacity to fully participate in society as independent adults.</a:t>
            </a:r>
            <a:endParaRPr lang="nl-NL" sz="3500">
              <a:solidFill>
                <a:srgbClr val="002060"/>
              </a:solidFill>
              <a:cs typeface="Times New Roman"/>
            </a:endParaRPr>
          </a:p>
          <a:p>
            <a:pPr marL="571500" indent="-457200">
              <a:spcBef>
                <a:spcPts val="0"/>
              </a:spcBef>
            </a:pPr>
            <a:endParaRPr lang="en-IE" sz="3500">
              <a:solidFill>
                <a:srgbClr val="002060"/>
              </a:solidFill>
              <a:cs typeface="Times New Roman"/>
            </a:endParaRPr>
          </a:p>
          <a:p>
            <a:pPr marL="571500" indent="-457200">
              <a:spcBef>
                <a:spcPts val="0"/>
              </a:spcBef>
            </a:pPr>
            <a:r>
              <a:rPr lang="en-IE" sz="3500" b="1">
                <a:solidFill>
                  <a:srgbClr val="002060"/>
                </a:solidFill>
                <a:cs typeface="Times New Roman"/>
              </a:rPr>
              <a:t>Coming up: 10th-20th October – inaugural Inclusive Trinity Festival!</a:t>
            </a:r>
          </a:p>
        </p:txBody>
      </p:sp>
      <p:pic>
        <p:nvPicPr>
          <p:cNvPr id="6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17C31AAF-18B8-87E9-F837-361879B4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797" y="258671"/>
            <a:ext cx="4641614" cy="26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B86A-2854-4B9B-AA14-1C9D6E78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839" y="327684"/>
            <a:ext cx="14763751" cy="2651125"/>
          </a:xfrm>
        </p:spPr>
        <p:txBody>
          <a:bodyPr/>
          <a:lstStyle/>
          <a:p>
            <a:r>
              <a:rPr lang="hu-HU" dirty="0"/>
              <a:t>TRINITY COLLEGE DUBLIN</a:t>
            </a:r>
            <a:br>
              <a:rPr lang="hu-HU" dirty="0"/>
            </a:br>
            <a:r>
              <a:rPr lang="hu-HU" dirty="0"/>
              <a:t>(3)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A9E3-BAF6-4951-AC11-FE3F94AF5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229" y="3979293"/>
            <a:ext cx="23735962" cy="9586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1400"/>
              </a:spcBef>
              <a:buNone/>
            </a:pPr>
            <a:r>
              <a:rPr lang="en-US" sz="4500" b="1" dirty="0">
                <a:solidFill>
                  <a:srgbClr val="002060"/>
                </a:solidFill>
                <a:cs typeface="Times New Roman"/>
              </a:rPr>
              <a:t>Relevant links</a:t>
            </a:r>
            <a:endParaRPr lang="en-US" sz="4500" dirty="0"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US" sz="4500" dirty="0">
                <a:solidFill>
                  <a:srgbClr val="002060"/>
                </a:solidFill>
                <a:cs typeface="Times New Roman"/>
              </a:rPr>
              <a:t>Trinity Inclusive Curriculum (Trinity-INC) and information on Inclusive Trinity Festival: </a:t>
            </a:r>
            <a:r>
              <a:rPr lang="en-US" sz="4500" dirty="0">
                <a:solidFill>
                  <a:srgbClr val="002060"/>
                </a:solidFill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https://www.tcd.ie/equality/projects/inclusive-curriculum</a:t>
            </a:r>
            <a:r>
              <a:rPr lang="en-US" sz="4500" dirty="0">
                <a:solidFill>
                  <a:srgbClr val="002060"/>
                </a:solidFill>
                <a:cs typeface="Times New Roman"/>
              </a:rPr>
              <a:t>  </a:t>
            </a:r>
            <a:endParaRPr lang="en-US" sz="45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The annual Trinity Equality Fund: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https://www.tcd.ie/equality/projects/equality-fund</a:t>
            </a:r>
            <a:endParaRPr lang="en-IE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Autistic Spectrum Disorders Support Service (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https://www.tcd.ie/disability/services/ASD-Support.php</a:t>
            </a:r>
            <a:r>
              <a:rPr lang="en-IE" sz="4500" dirty="0">
                <a:solidFill>
                  <a:srgbClr val="002060"/>
                </a:solidFill>
                <a:cs typeface="Times New Roman"/>
              </a:rPr>
              <a:t>)</a:t>
            </a: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Trinity University of Sanctuary: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https://www.tcd.ie/civicengagement/university-of-sanctuary/</a:t>
            </a:r>
            <a:endParaRPr lang="en-IE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Shout Out: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https://www.shoutout.ie/</a:t>
            </a:r>
            <a:endParaRPr lang="en-IE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Trinity Ability co-op: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https://www.tcd.ie/disability/ambass/index.php</a:t>
            </a:r>
            <a:endParaRPr lang="en-IE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Trinity Access Programme: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https://www.tcd.ie/trinityaccess</a:t>
            </a:r>
            <a:endParaRPr lang="en-IE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Trinity Access Foundation Course: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https://www.tcd.ie/trinityaccess/alternative-entry-routes/mature-students/foundation-course/</a:t>
            </a:r>
            <a:endParaRPr lang="nl-NL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>
              <a:spcBef>
                <a:spcPts val="0"/>
              </a:spcBef>
            </a:pPr>
            <a:r>
              <a:rPr lang="en-IE" sz="4500" dirty="0">
                <a:solidFill>
                  <a:srgbClr val="002060"/>
                </a:solidFill>
                <a:cs typeface="Times New Roman"/>
              </a:rPr>
              <a:t>Trinity Centre for People with Intellectual Disabilities: </a:t>
            </a:r>
            <a:r>
              <a:rPr lang="en-IE" sz="4500" dirty="0">
                <a:solidFill>
                  <a:srgbClr val="002060"/>
                </a:solidFill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https://www.tcd.ie/tcpid/</a:t>
            </a:r>
            <a:endParaRPr lang="nl-NL" sz="4500" dirty="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endParaRPr lang="nl-NL">
              <a:cs typeface="Calibri"/>
            </a:endParaRPr>
          </a:p>
        </p:txBody>
      </p:sp>
      <p:pic>
        <p:nvPicPr>
          <p:cNvPr id="5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897F98E3-AD66-C21C-D079-78AB7B5719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76797" y="258671"/>
            <a:ext cx="4641614" cy="26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B86A-2854-4B9B-AA14-1C9D6E78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839" y="327684"/>
            <a:ext cx="14763751" cy="2651125"/>
          </a:xfrm>
        </p:spPr>
        <p:txBody>
          <a:bodyPr/>
          <a:lstStyle/>
          <a:p>
            <a:r>
              <a:rPr kumimoji="0" lang="hu-HU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UTRECHT UNIVERSITY </a:t>
            </a:r>
            <a:br>
              <a:rPr kumimoji="0" lang="hu-HU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hu-HU" sz="9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(1) </a:t>
            </a:r>
            <a:endParaRPr lang="nl-N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BCBEF1-A112-4891-B39A-ED92CA3B5A6F}"/>
              </a:ext>
            </a:extLst>
          </p:cNvPr>
          <p:cNvSpPr/>
          <p:nvPr/>
        </p:nvSpPr>
        <p:spPr>
          <a:xfrm>
            <a:off x="656470" y="3975910"/>
            <a:ext cx="2737530" cy="26659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/>
          </a:p>
          <a:p>
            <a:pPr algn="ctr"/>
            <a:endParaRPr lang="en-US" sz="3500" b="1">
              <a:solidFill>
                <a:schemeClr val="tx1"/>
              </a:solidFill>
            </a:endParaRPr>
          </a:p>
          <a:p>
            <a:pPr algn="ctr"/>
            <a:r>
              <a:rPr lang="en-US" sz="3500" b="1">
                <a:solidFill>
                  <a:schemeClr val="tx1"/>
                </a:solidFill>
              </a:rPr>
              <a:t>Visibility</a:t>
            </a:r>
          </a:p>
          <a:p>
            <a:pPr algn="ctr"/>
            <a:endParaRPr lang="en-US"/>
          </a:p>
          <a:p>
            <a:pPr algn="ctr"/>
            <a:endParaRPr lang="nl-NL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E5C44C0E-EF2F-443F-8ED0-35E6BC276F60}"/>
              </a:ext>
            </a:extLst>
          </p:cNvPr>
          <p:cNvSpPr/>
          <p:nvPr/>
        </p:nvSpPr>
        <p:spPr>
          <a:xfrm>
            <a:off x="656470" y="7187536"/>
            <a:ext cx="2823805" cy="2924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/>
          </a:p>
          <a:p>
            <a:pPr algn="ctr"/>
            <a:endParaRPr lang="en-US" sz="3500" b="1"/>
          </a:p>
          <a:p>
            <a:pPr algn="ctr"/>
            <a:r>
              <a:rPr lang="en-US" sz="3500" b="1"/>
              <a:t>Policy</a:t>
            </a:r>
          </a:p>
          <a:p>
            <a:pPr algn="ctr"/>
            <a:endParaRPr lang="en-US"/>
          </a:p>
          <a:p>
            <a:pPr algn="ctr"/>
            <a:endParaRPr lang="nl-NL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32788369-5212-4C10-81FB-B54AB5F25C58}"/>
              </a:ext>
            </a:extLst>
          </p:cNvPr>
          <p:cNvSpPr/>
          <p:nvPr/>
        </p:nvSpPr>
        <p:spPr>
          <a:xfrm>
            <a:off x="704506" y="10432705"/>
            <a:ext cx="2823805" cy="29247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/>
          </a:p>
          <a:p>
            <a:pPr algn="ctr"/>
            <a:endParaRPr lang="en-US" sz="3500" b="1"/>
          </a:p>
          <a:p>
            <a:pPr algn="ctr"/>
            <a:r>
              <a:rPr lang="en-US" sz="3500" b="1"/>
              <a:t>Support </a:t>
            </a:r>
          </a:p>
          <a:p>
            <a:pPr algn="ctr"/>
            <a:endParaRPr lang="en-US"/>
          </a:p>
          <a:p>
            <a:pPr algn="ctr"/>
            <a:endParaRPr lang="nl-NL"/>
          </a:p>
        </p:txBody>
      </p:sp>
      <p:pic>
        <p:nvPicPr>
          <p:cNvPr id="9" name="Picture 2" descr="Utrecht University | Sharing science, shaping tomorrow">
            <a:extLst>
              <a:ext uri="{FF2B5EF4-FFF2-40B4-BE49-F238E27FC236}">
                <a16:creationId xmlns:a16="http://schemas.microsoft.com/office/drawing/2014/main" id="{157B7015-E4C8-4286-9B35-83F65FA8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70" y="953284"/>
            <a:ext cx="5659092" cy="1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167C1A-C6D1-4706-9B03-25902F2A4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11" y="3801495"/>
            <a:ext cx="20659251" cy="9586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Visibility </a:t>
            </a:r>
            <a:endParaRPr lang="en-US" sz="5400">
              <a:cs typeface="Calibri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Diversity months March and October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Rainbow Bike Path </a:t>
            </a:r>
            <a:endParaRPr lang="en-US" sz="5400">
              <a:solidFill>
                <a:srgbClr val="002060"/>
              </a:solidFill>
              <a:cs typeface="Times New Roman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Diversity Networks</a:t>
            </a:r>
            <a:endParaRPr lang="en-US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Utrecht Canal Pride</a:t>
            </a:r>
            <a:endParaRPr lang="en-US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Policy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EDI Steering Group and Diversity Dean</a:t>
            </a:r>
            <a:endParaRPr lang="en-US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Support  </a:t>
            </a:r>
            <a:endParaRPr lang="en-US" sz="5400" b="1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 err="1">
                <a:solidFill>
                  <a:srgbClr val="002060"/>
                </a:solidFill>
                <a:cs typeface="Times New Roman"/>
              </a:rPr>
              <a:t>Incluusion</a:t>
            </a: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 for Refugees</a:t>
            </a:r>
            <a:endParaRPr lang="en-US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Stimulation Fund Diversity and Inclusion</a:t>
            </a:r>
            <a:endParaRPr lang="en-US" sz="5400">
              <a:solidFill>
                <a:srgbClr val="002060"/>
              </a:solidFill>
              <a:cs typeface="Times New Roman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First-Generation Fund</a:t>
            </a:r>
            <a:endParaRPr lang="en-US" sz="5400">
              <a:solidFill>
                <a:srgbClr val="002060"/>
              </a:solidFill>
              <a:cs typeface="Times New Roman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5400" b="1" dirty="0">
                <a:solidFill>
                  <a:srgbClr val="002060"/>
                </a:solidFill>
                <a:cs typeface="Times New Roman"/>
              </a:rPr>
              <a:t>Diversity &amp; Inclusion Award</a:t>
            </a:r>
            <a:endParaRPr lang="en-US" sz="4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/>
            <a:endParaRPr lang="nl-NL" sz="6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30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B86A-2854-4B9B-AA14-1C9D6E78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839" y="327684"/>
            <a:ext cx="14763751" cy="2651125"/>
          </a:xfrm>
        </p:spPr>
        <p:txBody>
          <a:bodyPr/>
          <a:lstStyle/>
          <a:p>
            <a:r>
              <a:rPr kumimoji="0"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UTRECHT UNIVERSITY </a:t>
            </a:r>
            <a:br>
              <a:rPr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lang="hu-HU" dirty="0">
                <a:latin typeface="Calibri"/>
              </a:rPr>
              <a:t>2</a:t>
            </a:r>
            <a:r>
              <a:rPr kumimoji="0"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r>
              <a:rPr lang="hu-HU" dirty="0">
                <a:latin typeface="Calibri"/>
              </a:rPr>
              <a:t> </a:t>
            </a:r>
            <a:endParaRPr lang="nl-N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BCBEF1-A112-4891-B39A-ED92CA3B5A6F}"/>
              </a:ext>
            </a:extLst>
          </p:cNvPr>
          <p:cNvSpPr/>
          <p:nvPr/>
        </p:nvSpPr>
        <p:spPr>
          <a:xfrm>
            <a:off x="656470" y="3975910"/>
            <a:ext cx="2737530" cy="26659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/>
          </a:p>
          <a:p>
            <a:pPr algn="ctr"/>
            <a:endParaRPr lang="en-US" sz="3500" b="1">
              <a:solidFill>
                <a:schemeClr val="tx1"/>
              </a:solidFill>
            </a:endParaRPr>
          </a:p>
          <a:p>
            <a:pPr algn="ctr"/>
            <a:r>
              <a:rPr lang="en-US" sz="3500" b="1">
                <a:solidFill>
                  <a:schemeClr val="tx1"/>
                </a:solidFill>
              </a:rPr>
              <a:t>Visibility</a:t>
            </a:r>
          </a:p>
          <a:p>
            <a:pPr algn="ctr"/>
            <a:endParaRPr lang="en-US"/>
          </a:p>
          <a:p>
            <a:pPr algn="ctr"/>
            <a:endParaRPr lang="nl-NL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E5C44C0E-EF2F-443F-8ED0-35E6BC276F60}"/>
              </a:ext>
            </a:extLst>
          </p:cNvPr>
          <p:cNvSpPr/>
          <p:nvPr/>
        </p:nvSpPr>
        <p:spPr>
          <a:xfrm>
            <a:off x="656470" y="7187536"/>
            <a:ext cx="2823805" cy="2924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/>
          </a:p>
          <a:p>
            <a:pPr algn="ctr"/>
            <a:endParaRPr lang="en-US" sz="3500" b="1"/>
          </a:p>
          <a:p>
            <a:pPr algn="ctr"/>
            <a:r>
              <a:rPr lang="en-US" sz="3500" b="1"/>
              <a:t>Policy</a:t>
            </a:r>
          </a:p>
          <a:p>
            <a:pPr algn="ctr"/>
            <a:endParaRPr lang="en-US"/>
          </a:p>
          <a:p>
            <a:pPr algn="ctr"/>
            <a:endParaRPr lang="nl-NL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32788369-5212-4C10-81FB-B54AB5F25C58}"/>
              </a:ext>
            </a:extLst>
          </p:cNvPr>
          <p:cNvSpPr/>
          <p:nvPr/>
        </p:nvSpPr>
        <p:spPr>
          <a:xfrm>
            <a:off x="704506" y="10432705"/>
            <a:ext cx="2823805" cy="29247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/>
          </a:p>
          <a:p>
            <a:pPr algn="ctr"/>
            <a:endParaRPr lang="en-US" sz="3500" b="1"/>
          </a:p>
          <a:p>
            <a:pPr algn="ctr"/>
            <a:r>
              <a:rPr lang="en-US" sz="3500" b="1"/>
              <a:t>Support </a:t>
            </a:r>
          </a:p>
          <a:p>
            <a:pPr algn="ctr"/>
            <a:endParaRPr lang="en-US"/>
          </a:p>
          <a:p>
            <a:pPr algn="ctr"/>
            <a:endParaRPr lang="nl-NL"/>
          </a:p>
        </p:txBody>
      </p:sp>
      <p:pic>
        <p:nvPicPr>
          <p:cNvPr id="9" name="Picture 2" descr="Utrecht University | Sharing science, shaping tomorrow">
            <a:extLst>
              <a:ext uri="{FF2B5EF4-FFF2-40B4-BE49-F238E27FC236}">
                <a16:creationId xmlns:a16="http://schemas.microsoft.com/office/drawing/2014/main" id="{157B7015-E4C8-4286-9B35-83F65FA8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70" y="953284"/>
            <a:ext cx="5659092" cy="1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167C1A-C6D1-4706-9B03-25902F2A4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11" y="3801495"/>
            <a:ext cx="20659251" cy="9586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Visibility </a:t>
            </a:r>
            <a:endParaRPr lang="en-US" sz="3200">
              <a:cs typeface="Calibri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Diversity months March and October. 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Celebrating diversity in all its forms to raise awareness and make room for inclusion and belonging within the University.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Rainbow Bike Path 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– the longest one in the world!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Diversity Networks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. Nothing about us without us. 11 wide-ranging student- and employee-led networks to be seen and heard, i.e. Studying Without Limitations, African Caribbean Heritage Network, Accessible Academia, Rainbow Network, Class-Conscious Academics Network. </a:t>
            </a:r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Utrecht Canal Pride. 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Annual celebration of diversity and inclusion on the water! </a:t>
            </a:r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Policy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EDI Steering Group and Diversity Dean. 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University-wide consultative body consisting of all faculties and advising on all matters EDI. Direct connection to the Rector. </a:t>
            </a:r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Support  </a:t>
            </a:r>
            <a:endParaRPr lang="en-US" sz="3200" b="1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 err="1">
                <a:solidFill>
                  <a:srgbClr val="002060"/>
                </a:solidFill>
                <a:cs typeface="Times New Roman"/>
              </a:rPr>
              <a:t>Incluusion</a:t>
            </a:r>
            <a:r>
              <a:rPr lang="en-US" sz="3200" b="1">
                <a:solidFill>
                  <a:srgbClr val="002060"/>
                </a:solidFill>
                <a:cs typeface="Times New Roman"/>
              </a:rPr>
              <a:t> Programme for Refugees. 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Access to bachelor courses for asylum seekers and residence permit holders including a buddy </a:t>
            </a:r>
            <a:r>
              <a:rPr lang="en-US" sz="3200" err="1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 and traineeships. To date, 1100 students from 40 countries and 300 buddies. </a:t>
            </a:r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Stimulation Fund Diversity and Inclusion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. Annual budget of €25,000 for projects and activities that improve diversity and inclusion among students and employees.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First-Generation Fund. 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Supports (future) students who are the first in their family to study at Utrecht University and University Medical Centre Utrecht.</a:t>
            </a:r>
          </a:p>
          <a:p>
            <a:pPr marL="1485900" lvl="1" indent="-571500" algn="just">
              <a:spcBef>
                <a:spcPts val="0"/>
              </a:spcBef>
            </a:pPr>
            <a:r>
              <a:rPr lang="en-US" sz="3200" b="1">
                <a:solidFill>
                  <a:srgbClr val="002060"/>
                </a:solidFill>
                <a:cs typeface="Times New Roman"/>
              </a:rPr>
              <a:t>Diversity &amp; Inclusion Award</a:t>
            </a:r>
            <a:r>
              <a:rPr lang="en-US" sz="3200">
                <a:solidFill>
                  <a:srgbClr val="002060"/>
                </a:solidFill>
                <a:cs typeface="Times New Roman"/>
              </a:rPr>
              <a:t>. Annual recognition of university-wide efforts for making the University more inclusive and diverse. </a:t>
            </a:r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/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85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B86A-2854-4B9B-AA14-1C9D6E78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187" y="640484"/>
            <a:ext cx="14763751" cy="2137980"/>
          </a:xfrm>
        </p:spPr>
        <p:txBody>
          <a:bodyPr/>
          <a:lstStyle/>
          <a:p>
            <a:r>
              <a:rPr kumimoji="0"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UTRECHT UNIVERSITY </a:t>
            </a:r>
            <a:br>
              <a:rPr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</a:br>
            <a:r>
              <a:rPr kumimoji="0"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lang="hu-HU" dirty="0">
                <a:latin typeface="Calibri"/>
              </a:rPr>
              <a:t>3</a:t>
            </a:r>
            <a:r>
              <a:rPr kumimoji="0" lang="hu-HU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r>
              <a:rPr lang="hu-HU" dirty="0">
                <a:latin typeface="Calibri"/>
              </a:rPr>
              <a:t> 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A9E3-BAF6-4951-AC11-FE3F94AF5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571" y="3979293"/>
            <a:ext cx="23859620" cy="9586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cs typeface="Times New Roman"/>
              </a:rPr>
              <a:t>Relevant links: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002060"/>
                </a:solidFill>
                <a:cs typeface="Times New Roman"/>
              </a:rPr>
              <a:t>Visibility</a:t>
            </a:r>
            <a:r>
              <a:rPr lang="en-US" sz="3200" dirty="0">
                <a:solidFill>
                  <a:srgbClr val="002060"/>
                </a:solidFill>
                <a:cs typeface="Times New Roman"/>
              </a:rPr>
              <a:t> </a:t>
            </a:r>
          </a:p>
          <a:p>
            <a:pPr marL="685800" indent="-685800"/>
            <a:r>
              <a:rPr lang="en-US" sz="3200" dirty="0">
                <a:solidFill>
                  <a:srgbClr val="002060"/>
                </a:solidFill>
                <a:cs typeface="Times New Roman"/>
              </a:rPr>
              <a:t>EDI Office of Utrecht University: </a:t>
            </a:r>
            <a:r>
              <a:rPr lang="en-US" sz="3200" dirty="0">
                <a:solidFill>
                  <a:srgbClr val="002060"/>
                </a:solidFill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https://www.uu.nl/en/organisation/equality-diversity-inclusion</a:t>
            </a:r>
            <a:r>
              <a:rPr lang="en-US" sz="3200" dirty="0">
                <a:solidFill>
                  <a:srgbClr val="002060"/>
                </a:solidFill>
                <a:cs typeface="Times New Roman"/>
              </a:rPr>
              <a:t>  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Diversity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networks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https://www.uu.nl/en/organisation/equality-diversity-inclusion/network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cs typeface="Times New Roman"/>
              </a:rPr>
              <a:t>Rainbow bike 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path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https://www.uu.nl/en/news/utrecht-science-park-gets-the-longest-rainbow-bike-path-in-the-world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  </a:t>
            </a:r>
            <a:endParaRPr lang="nl-NL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cs typeface="Times New Roman"/>
              </a:rPr>
              <a:t>Utrecht 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Canal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Pride: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https://www.uu.nl/en/news/happy-in-your-own-skin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  </a:t>
            </a:r>
            <a:endParaRPr lang="nl-NL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002060"/>
                </a:solidFill>
                <a:cs typeface="Times New Roman"/>
              </a:rPr>
              <a:t>Policy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cs typeface="Times New Roman"/>
              </a:rPr>
              <a:t>EDI Steering Committee: </a:t>
            </a:r>
            <a:r>
              <a:rPr lang="en-US" sz="3200" dirty="0">
                <a:solidFill>
                  <a:srgbClr val="002060"/>
                </a:solidFill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https://www.uu.nl/en/organisation/equality-diversity-inclusion/about/edi-steering-committee-and-faculty-commissions</a:t>
            </a:r>
            <a:r>
              <a:rPr lang="en-US" sz="3200" dirty="0">
                <a:solidFill>
                  <a:srgbClr val="002060"/>
                </a:solidFill>
                <a:cs typeface="Times New Roman"/>
              </a:rPr>
              <a:t> 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cs typeface="Times New Roman"/>
              </a:rPr>
              <a:t>EDI Strategy and Action Plan of Utrecht University 2021-2025: </a:t>
            </a:r>
            <a:r>
              <a:rPr lang="en-US" sz="3200" dirty="0">
                <a:solidFill>
                  <a:srgbClr val="002060"/>
                </a:solidFill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https://www.uu.nl/sites/default/files/UU-EDI-Strategy-and-Action-Plan.pdf</a:t>
            </a:r>
            <a:r>
              <a:rPr lang="en-US" sz="3200" dirty="0">
                <a:solidFill>
                  <a:srgbClr val="002060"/>
                </a:solidFill>
                <a:cs typeface="Times New Roman"/>
              </a:rPr>
              <a:t> 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002060"/>
                </a:solidFill>
                <a:cs typeface="Times New Roman"/>
              </a:rPr>
              <a:t>Support </a:t>
            </a:r>
            <a:endParaRPr lang="en-US" sz="32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cs typeface="Times New Roman"/>
              </a:rPr>
              <a:t>Incluusion</a:t>
            </a:r>
            <a:r>
              <a:rPr lang="en-US" sz="32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3200" dirty="0">
                <a:solidFill>
                  <a:srgbClr val="002060"/>
                </a:solidFill>
                <a:cs typeface="Times New Roman"/>
              </a:rPr>
              <a:t>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https://www.uu.nl/en/education/incluusion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  </a:t>
            </a:r>
            <a:endParaRPr lang="nl-NL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Stimulation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Fund 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Diversity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&amp; 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Inclusion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https://www.uu.nl/en/organisation/equality-diversity-inclusion/edi-for-you/activities/stimulation-fund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 </a:t>
            </a:r>
            <a:endParaRPr lang="nl-NL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cs typeface="Times New Roman"/>
              </a:rPr>
              <a:t>First-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generation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Fund: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https://www.uu.nl/en/organisation/donate/first-generation-fund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 </a:t>
            </a:r>
            <a:endParaRPr lang="nl-NL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Diversity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&amp; </a:t>
            </a:r>
            <a:r>
              <a:rPr lang="nl-NL" sz="3200" dirty="0" err="1">
                <a:solidFill>
                  <a:srgbClr val="002060"/>
                </a:solidFill>
                <a:cs typeface="Times New Roman"/>
              </a:rPr>
              <a:t>Inclusion</a:t>
            </a:r>
            <a:r>
              <a:rPr lang="nl-NL" sz="3200" dirty="0">
                <a:solidFill>
                  <a:srgbClr val="002060"/>
                </a:solidFill>
                <a:cs typeface="Times New Roman"/>
              </a:rPr>
              <a:t> Award: </a:t>
            </a:r>
            <a:r>
              <a:rPr lang="nl-NL" sz="3200" dirty="0">
                <a:solidFill>
                  <a:srgbClr val="002060"/>
                </a:solidFill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https://www.uu.nl/en/organisation/equality-diversity-inclusion/diversity-inclusion-award</a:t>
            </a:r>
            <a:endParaRPr lang="nl-NL" sz="3200" dirty="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endParaRPr lang="nl-NL">
              <a:cs typeface="Calibri"/>
            </a:endParaRPr>
          </a:p>
        </p:txBody>
      </p:sp>
      <p:pic>
        <p:nvPicPr>
          <p:cNvPr id="9" name="Picture 2" descr="Utrecht University | Sharing science, shaping tomorrow">
            <a:extLst>
              <a:ext uri="{FF2B5EF4-FFF2-40B4-BE49-F238E27FC236}">
                <a16:creationId xmlns:a16="http://schemas.microsoft.com/office/drawing/2014/main" id="{157B7015-E4C8-4286-9B35-83F65FA8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70" y="953284"/>
            <a:ext cx="5659092" cy="15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8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E2788-AD49-46CB-9BC9-5F0E4F01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8" y="491673"/>
            <a:ext cx="20488275" cy="3140710"/>
          </a:xfrm>
        </p:spPr>
        <p:txBody>
          <a:bodyPr/>
          <a:lstStyle/>
          <a:p>
            <a:r>
              <a:rPr lang="en-GB" sz="12000"/>
              <a:t>THANK YOU</a:t>
            </a:r>
            <a:r>
              <a:rPr lang="hu-HU" sz="12000"/>
              <a:t>!</a:t>
            </a:r>
            <a:endParaRPr lang="en-GB" sz="1200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77D78EB-D60E-410B-B8CC-27A1501B0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7355522"/>
            <a:ext cx="23987760" cy="5868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5400">
                <a:solidFill>
                  <a:srgbClr val="002060"/>
                </a:solidFill>
                <a:cs typeface="Times New Roman"/>
              </a:rPr>
              <a:t>If you have questions about our team's work on Inclusion &amp; Diversity, </a:t>
            </a:r>
            <a:endParaRPr lang="en-GB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5400">
                <a:solidFill>
                  <a:srgbClr val="002060"/>
                </a:solidFill>
                <a:cs typeface="Times New Roman" panose="02020603050405020304" pitchFamily="18" charset="0"/>
              </a:rPr>
              <a:t>drop us a message! </a:t>
            </a:r>
          </a:p>
          <a:p>
            <a:pPr marL="0" indent="0" algn="ctr">
              <a:buNone/>
            </a:pPr>
            <a:endParaRPr lang="en-GB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5400">
                <a:solidFill>
                  <a:srgbClr val="002060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L.Cepinskas@uu.nl</a:t>
            </a:r>
            <a:r>
              <a:rPr lang="en-GB" sz="5400">
                <a:solidFill>
                  <a:srgbClr val="002060"/>
                </a:solidFill>
                <a:cs typeface="Times New Roman" panose="02020603050405020304" pitchFamily="18" charset="0"/>
              </a:rPr>
              <a:t> or </a:t>
            </a:r>
            <a:r>
              <a:rPr lang="en-GB" sz="540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charmeuwp6@elte.hu</a:t>
            </a:r>
            <a:r>
              <a:rPr lang="en-GB" sz="540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Kép 3" descr="Questions and answers time. On this picture there are colourful bubbles that represent dialogue">
            <a:extLst>
              <a:ext uri="{FF2B5EF4-FFF2-40B4-BE49-F238E27FC236}">
                <a16:creationId xmlns:a16="http://schemas.microsoft.com/office/drawing/2014/main" id="{5F6D1B60-A911-4DDE-95F3-ECE439BFE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134" y="3632383"/>
            <a:ext cx="8835105" cy="37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1B-1CBE-40E4-A627-A268AB331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877441"/>
            <a:ext cx="16631566" cy="2651125"/>
          </a:xfrm>
        </p:spPr>
        <p:txBody>
          <a:bodyPr/>
          <a:lstStyle/>
          <a:p>
            <a:r>
              <a:rPr lang="nl-NL" b="1" i="0">
                <a:effectLst/>
              </a:rPr>
              <a:t>EÖTVÖS LORÁND UNIVERSITY</a:t>
            </a:r>
            <a:r>
              <a:rPr lang="hu-HU" b="1" i="0">
                <a:effectLst/>
              </a:rPr>
              <a:t> (1)</a:t>
            </a:r>
            <a:r>
              <a:rPr lang="nl-NL" b="0" i="0">
                <a:effectLst/>
              </a:rPr>
              <a:t> </a:t>
            </a:r>
            <a:endParaRPr lang="nl-NL"/>
          </a:p>
        </p:txBody>
      </p:sp>
      <p:pic>
        <p:nvPicPr>
          <p:cNvPr id="7" name="Picture 6" descr="Eötvös Loránd University">
            <a:extLst>
              <a:ext uri="{FF2B5EF4-FFF2-40B4-BE49-F238E27FC236}">
                <a16:creationId xmlns:a16="http://schemas.microsoft.com/office/drawing/2014/main" id="{58D46274-C7D4-488D-AE85-2E6A6DE7D9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366" y="674241"/>
            <a:ext cx="4656641" cy="1964459"/>
          </a:xfrm>
          <a:prstGeom prst="rect">
            <a:avLst/>
          </a:prstGeom>
        </p:spPr>
      </p:pic>
      <p:pic>
        <p:nvPicPr>
          <p:cNvPr id="6" name="Picture 3" descr="ExchangeAbility">
            <a:extLst>
              <a:ext uri="{FF2B5EF4-FFF2-40B4-BE49-F238E27FC236}">
                <a16:creationId xmlns:a16="http://schemas.microsoft.com/office/drawing/2014/main" id="{B1685CC7-FBD9-301B-6399-800BCE1A3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200" y="5663170"/>
            <a:ext cx="4469021" cy="290588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1D73C6-0AAF-4522-95B9-E68BAF4B5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920" y="3979293"/>
            <a:ext cx="23897050" cy="93527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 algn="just">
              <a:lnSpc>
                <a:spcPct val="120000"/>
              </a:lnSpc>
              <a:spcBef>
                <a:spcPts val="0"/>
              </a:spcBef>
            </a:pPr>
            <a:r>
              <a:rPr lang="en-GB" sz="5400" dirty="0">
                <a:solidFill>
                  <a:srgbClr val="002060"/>
                </a:solidFill>
                <a:cs typeface="Times New Roman"/>
              </a:rPr>
              <a:t>In response to </a:t>
            </a:r>
            <a:r>
              <a:rPr lang="en-GB" sz="5400" b="1" dirty="0">
                <a:solidFill>
                  <a:srgbClr val="002060"/>
                </a:solidFill>
                <a:cs typeface="Times New Roman"/>
              </a:rPr>
              <a:t>low participation of students with disabilities </a:t>
            </a:r>
            <a:r>
              <a:rPr lang="en-GB" sz="5400" dirty="0">
                <a:solidFill>
                  <a:srgbClr val="002060"/>
                </a:solidFill>
                <a:cs typeface="Times New Roman"/>
              </a:rPr>
              <a:t>in the current Erasmus+ Programme:</a:t>
            </a:r>
            <a:endParaRPr lang="en-US" sz="5400" dirty="0">
              <a:cs typeface="Times New Roman"/>
            </a:endParaRPr>
          </a:p>
          <a:p>
            <a:pPr marL="685800" indent="-685800" algn="just">
              <a:lnSpc>
                <a:spcPct val="120000"/>
              </a:lnSpc>
              <a:spcBef>
                <a:spcPts val="0"/>
              </a:spcBef>
            </a:pPr>
            <a:r>
              <a:rPr lang="en-GB" sz="5400" b="1" dirty="0" err="1">
                <a:solidFill>
                  <a:srgbClr val="002060"/>
                </a:solidFill>
                <a:cs typeface="Times New Roman"/>
              </a:rPr>
              <a:t>ExchangeAbility</a:t>
            </a:r>
            <a:r>
              <a:rPr lang="en-GB" sz="5400" dirty="0">
                <a:solidFill>
                  <a:srgbClr val="002060"/>
                </a:solidFill>
                <a:cs typeface="Times New Roman"/>
              </a:rPr>
              <a:t> </a:t>
            </a:r>
            <a:endParaRPr lang="en-GB" sz="5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lnSpc>
                <a:spcPct val="120000"/>
              </a:lnSpc>
              <a:spcBef>
                <a:spcPts val="0"/>
              </a:spcBef>
            </a:pPr>
            <a:r>
              <a:rPr lang="en-GB" sz="5400" b="1" dirty="0" err="1">
                <a:solidFill>
                  <a:srgbClr val="002060"/>
                </a:solidFill>
                <a:cs typeface="Times New Roman"/>
              </a:rPr>
              <a:t>MapAbility</a:t>
            </a:r>
            <a:endParaRPr lang="en-GB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lnSpc>
                <a:spcPct val="120000"/>
              </a:lnSpc>
              <a:spcBef>
                <a:spcPts val="0"/>
              </a:spcBef>
            </a:pPr>
            <a:r>
              <a:rPr lang="en-GB" sz="5400" b="1" dirty="0" err="1">
                <a:solidFill>
                  <a:srgbClr val="002060"/>
                </a:solidFill>
                <a:cs typeface="Times New Roman"/>
              </a:rPr>
              <a:t>MappED</a:t>
            </a:r>
            <a:endParaRPr lang="en-GB" sz="5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 algn="just">
              <a:lnSpc>
                <a:spcPct val="120000"/>
              </a:lnSpc>
              <a:spcBef>
                <a:spcPts val="0"/>
              </a:spcBef>
            </a:pPr>
            <a:r>
              <a:rPr lang="en-GB" sz="5400" b="1" dirty="0">
                <a:solidFill>
                  <a:srgbClr val="002060"/>
                </a:solidFill>
                <a:cs typeface="Times New Roman"/>
              </a:rPr>
              <a:t>Inclusive Mobility Alliance</a:t>
            </a:r>
            <a:endParaRPr lang="en-GB" sz="4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 algn="just">
              <a:lnSpc>
                <a:spcPct val="120000"/>
              </a:lnSpc>
              <a:spcBef>
                <a:spcPts val="0"/>
              </a:spcBef>
            </a:pPr>
            <a:r>
              <a:rPr lang="en-GB" sz="5400" dirty="0">
                <a:solidFill>
                  <a:srgbClr val="002060"/>
                </a:solidFill>
                <a:cs typeface="Times New Roman"/>
              </a:rPr>
              <a:t>CHARM-EU benefits and learns from those findings in creating </a:t>
            </a:r>
            <a:r>
              <a:rPr lang="en-GB" sz="5400" b="1" dirty="0">
                <a:solidFill>
                  <a:srgbClr val="002060"/>
                </a:solidFill>
                <a:cs typeface="Times New Roman"/>
              </a:rPr>
              <a:t>more inclusive mobility experiences</a:t>
            </a:r>
            <a:r>
              <a:rPr lang="en-GB" sz="5400" dirty="0">
                <a:solidFill>
                  <a:srgbClr val="002060"/>
                </a:solidFill>
                <a:cs typeface="Times New Roman"/>
              </a:rPr>
              <a:t>.</a:t>
            </a:r>
            <a:endParaRPr lang="nl-NL" sz="5400" dirty="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endParaRPr lang="nl-NL" sz="9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51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1B-1CBE-40E4-A627-A268AB331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877441"/>
            <a:ext cx="16631566" cy="2651125"/>
          </a:xfrm>
        </p:spPr>
        <p:txBody>
          <a:bodyPr/>
          <a:lstStyle/>
          <a:p>
            <a:r>
              <a:rPr lang="nl-NL" b="1" i="0" dirty="0">
                <a:effectLst/>
              </a:rPr>
              <a:t>EÖTVÖS LORÁND UNIVERSITY</a:t>
            </a:r>
            <a:r>
              <a:rPr lang="hu-HU" b="1" i="0" dirty="0">
                <a:effectLst/>
              </a:rPr>
              <a:t> (</a:t>
            </a:r>
            <a:r>
              <a:rPr lang="hu-HU" dirty="0"/>
              <a:t>2</a:t>
            </a:r>
            <a:r>
              <a:rPr lang="hu-HU" b="1" i="0" dirty="0">
                <a:effectLst/>
              </a:rPr>
              <a:t>)</a:t>
            </a:r>
            <a:r>
              <a:rPr lang="nl-NL" b="0" i="0" dirty="0">
                <a:effectLst/>
              </a:rPr>
              <a:t> </a:t>
            </a:r>
            <a:endParaRPr lang="nl-NL" dirty="0"/>
          </a:p>
        </p:txBody>
      </p:sp>
      <p:pic>
        <p:nvPicPr>
          <p:cNvPr id="7" name="Picture 6" descr="Eötvös Loránd University">
            <a:extLst>
              <a:ext uri="{FF2B5EF4-FFF2-40B4-BE49-F238E27FC236}">
                <a16:creationId xmlns:a16="http://schemas.microsoft.com/office/drawing/2014/main" id="{58D46274-C7D4-488D-AE85-2E6A6DE7D9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366" y="674241"/>
            <a:ext cx="4656641" cy="1964459"/>
          </a:xfrm>
          <a:prstGeom prst="rect">
            <a:avLst/>
          </a:prstGeom>
        </p:spPr>
      </p:pic>
      <p:pic>
        <p:nvPicPr>
          <p:cNvPr id="6" name="Picture 3" descr="ExchangeAbility">
            <a:extLst>
              <a:ext uri="{FF2B5EF4-FFF2-40B4-BE49-F238E27FC236}">
                <a16:creationId xmlns:a16="http://schemas.microsoft.com/office/drawing/2014/main" id="{B1685CC7-FBD9-301B-6399-800BCE1A3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683" y="8854944"/>
            <a:ext cx="4469021" cy="290588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1D73C6-0AAF-4522-95B9-E68BAF4B5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920" y="3979293"/>
            <a:ext cx="23897050" cy="93240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>
              <a:lnSpc>
                <a:spcPct val="120000"/>
              </a:lnSpc>
              <a:spcBef>
                <a:spcPts val="0"/>
              </a:spcBef>
            </a:pPr>
            <a:r>
              <a:rPr lang="en-GB" sz="4400" dirty="0">
                <a:solidFill>
                  <a:srgbClr val="002060"/>
                </a:solidFill>
                <a:cs typeface="Times New Roman"/>
              </a:rPr>
              <a:t>In response to 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low participation of students with disabilities 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in the current Erasmus+ Programme:</a:t>
            </a:r>
            <a:endParaRPr lang="en-US" sz="4400" dirty="0">
              <a:cs typeface="Times New Roman"/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</a:pPr>
            <a:r>
              <a:rPr lang="en-GB" sz="4400" b="1" dirty="0" err="1">
                <a:solidFill>
                  <a:srgbClr val="002060"/>
                </a:solidFill>
                <a:cs typeface="Times New Roman"/>
              </a:rPr>
              <a:t>ExchangeAbility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 and its various international spin-off projects, i.e., </a:t>
            </a:r>
            <a:r>
              <a:rPr lang="en-GB" sz="4400" b="1" dirty="0" err="1">
                <a:solidFill>
                  <a:srgbClr val="002060"/>
                </a:solidFill>
                <a:cs typeface="Times New Roman"/>
              </a:rPr>
              <a:t>MapAbility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cs typeface="Times New Roman"/>
              </a:rPr>
              <a:t>MappED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, and 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Inclusive Mobility Alliance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, have been pioneering projects in the EU to make higher education and Erasmus mobility and internationalisation of higher education 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more inclusive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. </a:t>
            </a:r>
            <a:endParaRPr lang="en-GB" sz="4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</a:pPr>
            <a:r>
              <a:rPr lang="en-GB" sz="4400" dirty="0">
                <a:solidFill>
                  <a:srgbClr val="002060"/>
                </a:solidFill>
                <a:cs typeface="Times New Roman"/>
              </a:rPr>
              <a:t>These projects have been 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raising awareness of the barriers 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of the exchange programmes that hinder full and effective participation of many under-represented groups face in access and participation in mobility. </a:t>
            </a:r>
          </a:p>
          <a:p>
            <a:pPr marL="685800" indent="-685800">
              <a:lnSpc>
                <a:spcPct val="120000"/>
              </a:lnSpc>
              <a:spcBef>
                <a:spcPts val="0"/>
              </a:spcBef>
            </a:pP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Findings of </a:t>
            </a:r>
            <a:r>
              <a:rPr lang="en-GB" sz="4400" b="1" dirty="0" err="1">
                <a:solidFill>
                  <a:srgbClr val="002060"/>
                </a:solidFill>
                <a:cs typeface="Times New Roman"/>
              </a:rPr>
              <a:t>ExchangeAbility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continue to be 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relevant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 in the </a:t>
            </a:r>
            <a:br>
              <a:rPr lang="en-GB" sz="4400" dirty="0">
                <a:solidFill>
                  <a:srgbClr val="002060"/>
                </a:solidFill>
                <a:cs typeface="Times New Roman"/>
              </a:rPr>
            </a:br>
            <a:r>
              <a:rPr lang="en-GB" sz="4400" dirty="0">
                <a:solidFill>
                  <a:srgbClr val="002060"/>
                </a:solidFill>
                <a:cs typeface="Times New Roman"/>
              </a:rPr>
              <a:t>current new Erasmus+ Programme 2021-2027. </a:t>
            </a:r>
            <a:endParaRPr lang="en-GB" sz="44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>
              <a:lnSpc>
                <a:spcPct val="120000"/>
              </a:lnSpc>
              <a:spcBef>
                <a:spcPts val="0"/>
              </a:spcBef>
            </a:pPr>
            <a:r>
              <a:rPr lang="en-GB" sz="4400" dirty="0">
                <a:solidFill>
                  <a:srgbClr val="002060"/>
                </a:solidFill>
                <a:cs typeface="Times New Roman"/>
              </a:rPr>
              <a:t>CHARM-EU benefits and learns from those findings in creating </a:t>
            </a:r>
            <a:r>
              <a:rPr lang="en-GB" sz="4400" b="1" dirty="0">
                <a:solidFill>
                  <a:srgbClr val="002060"/>
                </a:solidFill>
                <a:cs typeface="Times New Roman"/>
              </a:rPr>
              <a:t>more inclusive mobility experiences</a:t>
            </a:r>
            <a:r>
              <a:rPr lang="en-GB" sz="4400" dirty="0">
                <a:solidFill>
                  <a:srgbClr val="002060"/>
                </a:solidFill>
                <a:cs typeface="Times New Roman"/>
              </a:rPr>
              <a:t>.</a:t>
            </a:r>
            <a:endParaRPr lang="nl-NL" sz="44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en-GB" sz="4400" b="1" dirty="0">
                <a:solidFill>
                  <a:srgbClr val="002060"/>
                </a:solidFill>
                <a:ea typeface="+mn-lt"/>
                <a:cs typeface="+mn-lt"/>
              </a:rPr>
              <a:t>Relevant links: </a:t>
            </a:r>
            <a:r>
              <a:rPr lang="en-GB" sz="4400" b="1" dirty="0" err="1">
                <a:solidFill>
                  <a:srgbClr val="002060"/>
                </a:solidFill>
                <a:ea typeface="+mn-lt"/>
                <a:cs typeface="+mn-lt"/>
              </a:rPr>
              <a:t>ExchangeAbility</a:t>
            </a:r>
            <a:r>
              <a:rPr lang="en-GB" sz="4400" b="1" dirty="0">
                <a:solidFill>
                  <a:srgbClr val="002060"/>
                </a:solidFill>
                <a:ea typeface="+mn-lt"/>
                <a:cs typeface="+mn-lt"/>
              </a:rPr>
              <a:t>:</a:t>
            </a:r>
            <a:r>
              <a:rPr lang="en-GB" sz="44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r>
              <a:rPr lang="en-GB" sz="4400" dirty="0">
                <a:solidFill>
                  <a:srgbClr val="002060"/>
                </a:solidFill>
                <a:ea typeface="+mn-lt"/>
                <a:cs typeface="+mn-lt"/>
                <a:hlinkClick r:id="rId5"/>
              </a:rPr>
              <a:t>https://www.elte.hu/en/equal/exchangeability</a:t>
            </a:r>
            <a:r>
              <a:rPr lang="en-GB" sz="44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GB" sz="8000" dirty="0"/>
          </a:p>
          <a:p>
            <a:pPr marL="685800" indent="-685800"/>
            <a:endParaRPr lang="nl-NL" sz="8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11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1B-1CBE-40E4-A627-A268AB33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993" y="442703"/>
            <a:ext cx="16923458" cy="2651125"/>
          </a:xfrm>
        </p:spPr>
        <p:txBody>
          <a:bodyPr/>
          <a:lstStyle/>
          <a:p>
            <a:r>
              <a:rPr lang="hu-HU"/>
              <a:t>UNIVERSITY OF MONTPELLIER (1)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C58E2-6436-4190-9E35-F905FA507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920" y="3979293"/>
            <a:ext cx="23983326" cy="9525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marR="0" lvl="0" indent="-68580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Anti-LGBT+phobia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week. 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One of the main goals is to raise awareness on the obstacles that the LGBT+ community faces in the workplace.</a:t>
            </a:r>
            <a:endParaRPr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/>
            </a:endParaRPr>
          </a:p>
          <a:p>
            <a:pPr marL="685800" marR="0" lvl="0" indent="-68580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Times New Roman"/>
            </a:endParaRPr>
          </a:p>
          <a:p>
            <a:pPr marL="685800" marR="0" lvl="0" indent="-68580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45 measures for a better inclusion of disability &amp; the Handy app.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Interaction platform between students and relevant services at UM (e.g. special accommodations for studies and exams). Good practice in terms of data management in compliance with privacy standards. </a:t>
            </a:r>
            <a:endParaRPr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Times New Roman"/>
            </a:endParaRPr>
          </a:p>
          <a:p>
            <a:pPr marL="685800" marR="0" lvl="0" indent="-68580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Times New Roman"/>
            </a:endParaRPr>
          </a:p>
          <a:p>
            <a:pPr marL="685800" marR="0" lvl="0" indent="-685800" algn="just" defTabSz="914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Guide for students with a disability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. Includes all general information for students in a convenient format (e.g., useful contacts and services, accommodations for mobility projects or internships, grants and funding, and adapted transport services).</a:t>
            </a:r>
            <a:endParaRPr lang="nl-NL" dirty="0">
              <a:cs typeface="Calibri"/>
            </a:endParaRPr>
          </a:p>
        </p:txBody>
      </p:sp>
      <p:pic>
        <p:nvPicPr>
          <p:cNvPr id="8" name="Picture 6" descr="University of Montpellier">
            <a:extLst>
              <a:ext uri="{FF2B5EF4-FFF2-40B4-BE49-F238E27FC236}">
                <a16:creationId xmlns:a16="http://schemas.microsoft.com/office/drawing/2014/main" id="{DF21F246-1A8F-4D5F-89CE-49857852B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299" y="277643"/>
            <a:ext cx="2727371" cy="267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63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611B-1CBE-40E4-A627-A268AB33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993" y="442703"/>
            <a:ext cx="16923458" cy="2651125"/>
          </a:xfrm>
        </p:spPr>
        <p:txBody>
          <a:bodyPr/>
          <a:lstStyle/>
          <a:p>
            <a:r>
              <a:rPr lang="hu-HU"/>
              <a:t>UNIVERSITY OF MONTPELLIER (2)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C58E2-6436-4190-9E35-F905FA507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920" y="3979293"/>
            <a:ext cx="23983326" cy="9525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200" b="1">
                <a:solidFill>
                  <a:srgbClr val="002060"/>
                </a:solidFill>
                <a:cs typeface="Times New Roman"/>
              </a:rPr>
              <a:t>Relevant links:</a:t>
            </a:r>
          </a:p>
          <a:p>
            <a:pPr marL="685800" indent="-685800"/>
            <a:r>
              <a:rPr lang="en-US" sz="5200">
                <a:solidFill>
                  <a:srgbClr val="002060"/>
                </a:solidFill>
                <a:cs typeface="Times New Roman"/>
              </a:rPr>
              <a:t>Anti-LGBT+phobia week at the UM: </a:t>
            </a:r>
            <a:r>
              <a:rPr lang="en-US" sz="5200">
                <a:solidFill>
                  <a:srgbClr val="002060"/>
                </a:solidFill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https://www.umontpellier.fr/en/articles/semaine-de-lutte-contre-les-lgbt-phobies-a-lum</a:t>
            </a:r>
            <a:endParaRPr lang="en-US" sz="52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endParaRPr lang="en-US" sz="52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en-US" sz="5200">
                <a:solidFill>
                  <a:srgbClr val="002060"/>
                </a:solidFill>
                <a:cs typeface="Times New Roman"/>
              </a:rPr>
              <a:t>45 measures for a better inclusion of disability  </a:t>
            </a:r>
            <a:r>
              <a:rPr lang="en-US" sz="5200">
                <a:solidFill>
                  <a:srgbClr val="002060"/>
                </a:solidFill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https://www.umontpellier.fr/en/articles/45-mesures-pour-une-meilleure-inclusion-du-handicap</a:t>
            </a:r>
            <a:endParaRPr lang="nl-NL" sz="52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endParaRPr lang="en-US" sz="52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nl-NL" sz="5200">
                <a:solidFill>
                  <a:srgbClr val="002060"/>
                </a:solidFill>
                <a:cs typeface="Times New Roman"/>
              </a:rPr>
              <a:t>Students and disability page of the University of </a:t>
            </a:r>
            <a:r>
              <a:rPr lang="hu-HU" sz="5200">
                <a:solidFill>
                  <a:srgbClr val="002060"/>
                </a:solidFill>
                <a:cs typeface="Times New Roman"/>
              </a:rPr>
              <a:t>Montpellier</a:t>
            </a:r>
            <a:r>
              <a:rPr lang="nl-NL" sz="5200">
                <a:solidFill>
                  <a:srgbClr val="002060"/>
                </a:solidFill>
                <a:cs typeface="Times New Roman"/>
              </a:rPr>
              <a:t>: </a:t>
            </a:r>
            <a:r>
              <a:rPr lang="nl-NL" sz="5200">
                <a:solidFill>
                  <a:srgbClr val="002060"/>
                </a:solidFill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https://www.umontpellier.fr/en/campus/handicap</a:t>
            </a:r>
            <a:r>
              <a:rPr lang="nl-NL" sz="5200">
                <a:solidFill>
                  <a:srgbClr val="002060"/>
                </a:solidFill>
                <a:cs typeface="Times New Roman"/>
              </a:rPr>
              <a:t> </a:t>
            </a:r>
            <a:endParaRPr lang="nl-NL">
              <a:cs typeface="Calibri"/>
            </a:endParaRPr>
          </a:p>
        </p:txBody>
      </p:sp>
      <p:pic>
        <p:nvPicPr>
          <p:cNvPr id="8" name="Picture 6" descr="University of Montpellier">
            <a:extLst>
              <a:ext uri="{FF2B5EF4-FFF2-40B4-BE49-F238E27FC236}">
                <a16:creationId xmlns:a16="http://schemas.microsoft.com/office/drawing/2014/main" id="{DF21F246-1A8F-4D5F-89CE-49857852B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5299" y="277643"/>
            <a:ext cx="2727371" cy="267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40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5E7-AB7B-4A60-8845-065A3C0E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048" y="495279"/>
            <a:ext cx="14413831" cy="2560929"/>
          </a:xfrm>
        </p:spPr>
        <p:txBody>
          <a:bodyPr/>
          <a:lstStyle/>
          <a:p>
            <a:r>
              <a:rPr lang="en-US"/>
              <a:t>UNIVERSITY OF BARCELONA</a:t>
            </a:r>
            <a:br>
              <a:rPr lang="hu-HU"/>
            </a:br>
            <a:r>
              <a:rPr lang="hu-HU"/>
              <a:t>(1)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7CEF3-30A2-4DE2-8F83-B0A6C5D83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195" y="3984171"/>
            <a:ext cx="23305541" cy="9720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/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Name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change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procedure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for transsexual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and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transgender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people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of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the</a:t>
            </a:r>
            <a:r>
              <a:rPr lang="ca-ES" sz="5400" b="1" dirty="0">
                <a:solidFill>
                  <a:srgbClr val="002060"/>
                </a:solidFill>
                <a:cs typeface="Times New Roman"/>
              </a:rPr>
              <a:t> UB </a:t>
            </a:r>
            <a:r>
              <a:rPr lang="ca-ES" sz="5400" b="1" dirty="0" err="1">
                <a:solidFill>
                  <a:srgbClr val="002060"/>
                </a:solidFill>
                <a:cs typeface="Times New Roman"/>
              </a:rPr>
              <a:t>community</a:t>
            </a:r>
            <a:endParaRPr lang="ca-ES" sz="5400" b="1" dirty="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ca-ES" sz="5400" b="1" dirty="0">
                <a:solidFill>
                  <a:srgbClr val="002060"/>
                </a:solidFill>
                <a:cs typeface="Times New Roman"/>
              </a:rPr>
              <a:t>PSAU: Política Social</a:t>
            </a:r>
          </a:p>
          <a:p>
            <a:pPr marL="1485900" lvl="1" indent="-571500"/>
            <a:r>
              <a:rPr lang="en-US" sz="5400" b="1" dirty="0">
                <a:solidFill>
                  <a:srgbClr val="002060"/>
                </a:solidFill>
                <a:cs typeface="Times New Roman"/>
              </a:rPr>
              <a:t>Prometeus </a:t>
            </a:r>
            <a:r>
              <a:rPr lang="en-US" sz="5400" b="1" dirty="0" err="1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5400" dirty="0">
                <a:solidFill>
                  <a:srgbClr val="002060"/>
                </a:solidFill>
                <a:cs typeface="Times New Roman"/>
              </a:rPr>
              <a:t> provides mentoring to secondary students from low socioeconomic backgrounds to access the University. </a:t>
            </a:r>
            <a:endParaRPr lang="en-US" sz="5400">
              <a:solidFill>
                <a:srgbClr val="002060"/>
              </a:solidFill>
              <a:ea typeface="+mn-lt"/>
              <a:cs typeface="Times New Roman"/>
            </a:endParaRPr>
          </a:p>
          <a:p>
            <a:pPr marL="685800" indent="-685800"/>
            <a:r>
              <a:rPr lang="en-US" sz="5400" b="1" dirty="0">
                <a:solidFill>
                  <a:srgbClr val="002060"/>
                </a:solidFill>
                <a:ea typeface="+mn-lt"/>
                <a:cs typeface="Times New Roman"/>
              </a:rPr>
              <a:t>UB Support </a:t>
            </a:r>
            <a:r>
              <a:rPr lang="en-US" sz="5400" b="1" dirty="0" err="1">
                <a:solidFill>
                  <a:srgbClr val="002060"/>
                </a:solidFill>
                <a:ea typeface="+mn-lt"/>
                <a:cs typeface="Times New Roman"/>
              </a:rPr>
              <a:t>Programme</a:t>
            </a:r>
            <a:r>
              <a:rPr lang="en-US" sz="5400" b="1" dirty="0">
                <a:solidFill>
                  <a:srgbClr val="002060"/>
                </a:solidFill>
                <a:ea typeface="+mn-lt"/>
                <a:cs typeface="Times New Roman"/>
              </a:rPr>
              <a:t> for Refugees and People from Conflict Zones</a:t>
            </a:r>
            <a:endParaRPr lang="en-US" sz="5400" b="1" dirty="0">
              <a:cs typeface="Calibri"/>
            </a:endParaRPr>
          </a:p>
          <a:p>
            <a:pPr marL="1485900" lvl="1" indent="-571500"/>
            <a:r>
              <a:rPr lang="en-US" sz="5400" dirty="0">
                <a:solidFill>
                  <a:srgbClr val="002060"/>
                </a:solidFill>
                <a:cs typeface="Times New Roman"/>
              </a:rPr>
              <a:t>A welcome and support </a:t>
            </a:r>
            <a:r>
              <a:rPr lang="en-GB" sz="5400" noProof="0" dirty="0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5400" dirty="0">
                <a:solidFill>
                  <a:srgbClr val="002060"/>
                </a:solidFill>
                <a:cs typeface="Times New Roman"/>
              </a:rPr>
              <a:t> aimed at opening safe alternative refugee routes and promoting access to HEI to refugees.</a:t>
            </a:r>
          </a:p>
          <a:p>
            <a:pPr marL="1485900" lvl="1" indent="-571500"/>
            <a:r>
              <a:rPr lang="en-US" sz="5400" dirty="0">
                <a:solidFill>
                  <a:srgbClr val="002060"/>
                </a:solidFill>
                <a:cs typeface="Times New Roman"/>
              </a:rPr>
              <a:t>More than 200 people since 2015 have been supported, encouraging the participation of civil society, </a:t>
            </a:r>
            <a:r>
              <a:rPr lang="hu-HU" sz="5400" err="1">
                <a:solidFill>
                  <a:srgbClr val="002060"/>
                </a:solidFill>
                <a:cs typeface="Times New Roman"/>
              </a:rPr>
              <a:t>the</a:t>
            </a:r>
            <a:r>
              <a:rPr lang="hu-HU" sz="54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5400" dirty="0">
                <a:solidFill>
                  <a:srgbClr val="002060"/>
                </a:solidFill>
                <a:cs typeface="Times New Roman"/>
              </a:rPr>
              <a:t>University community, and local refugee communities.</a:t>
            </a:r>
            <a:endParaRPr lang="nl-NL" sz="8800" dirty="0"/>
          </a:p>
        </p:txBody>
      </p:sp>
      <p:pic>
        <p:nvPicPr>
          <p:cNvPr id="4" name="Picture 3" descr="University of Barcelona">
            <a:extLst>
              <a:ext uri="{FF2B5EF4-FFF2-40B4-BE49-F238E27FC236}">
                <a16:creationId xmlns:a16="http://schemas.microsoft.com/office/drawing/2014/main" id="{C3B27C00-8AF3-4CB9-98A9-044C5366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486" y="835414"/>
            <a:ext cx="4732250" cy="1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5E7-AB7B-4A60-8845-065A3C0E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048" y="495279"/>
            <a:ext cx="14413831" cy="2560929"/>
          </a:xfrm>
        </p:spPr>
        <p:txBody>
          <a:bodyPr/>
          <a:lstStyle/>
          <a:p>
            <a:r>
              <a:rPr lang="en-US" dirty="0"/>
              <a:t>UNIVERSITY OF BARCELONA</a:t>
            </a:r>
            <a:br>
              <a:rPr lang="hu-HU" dirty="0"/>
            </a:br>
            <a:r>
              <a:rPr lang="hu-HU" dirty="0"/>
              <a:t>(2)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7CEF3-30A2-4DE2-8F83-B0A6C5D83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195" y="3984171"/>
            <a:ext cx="23305541" cy="9720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/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Name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change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procedure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for transsexual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and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transgender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people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of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the</a:t>
            </a:r>
            <a:r>
              <a:rPr lang="ca-ES" sz="3500" b="1" dirty="0">
                <a:solidFill>
                  <a:srgbClr val="002060"/>
                </a:solidFill>
                <a:cs typeface="Times New Roman"/>
              </a:rPr>
              <a:t> UB </a:t>
            </a:r>
            <a:r>
              <a:rPr lang="ca-ES" sz="3500" b="1" dirty="0" err="1">
                <a:solidFill>
                  <a:srgbClr val="002060"/>
                </a:solidFill>
                <a:cs typeface="Times New Roman"/>
              </a:rPr>
              <a:t>community</a:t>
            </a:r>
            <a:endParaRPr lang="ca-ES" sz="3500" b="1">
              <a:solidFill>
                <a:srgbClr val="002060"/>
              </a:solidFill>
              <a:cs typeface="Times New Roman"/>
            </a:endParaRP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A request can be made online and is handled directly by the Equality Unit.</a:t>
            </a:r>
            <a:endParaRPr lang="ca-ES" sz="3500" dirty="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ca-ES" sz="3500" b="1" dirty="0">
                <a:solidFill>
                  <a:srgbClr val="002060"/>
                </a:solidFill>
                <a:cs typeface="Times New Roman"/>
              </a:rPr>
              <a:t>PSAU: Política Social</a:t>
            </a:r>
          </a:p>
          <a:p>
            <a:pPr marL="1485900" lvl="1" indent="-571500"/>
            <a:r>
              <a:rPr lang="ca-ES" sz="3500" dirty="0">
                <a:solidFill>
                  <a:srgbClr val="002060"/>
                </a:solidFill>
                <a:cs typeface="Times New Roman"/>
              </a:rPr>
              <a:t>Student-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led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mentoring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services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to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young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people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from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vulnerable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and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under-represented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3500" dirty="0" err="1">
                <a:solidFill>
                  <a:srgbClr val="002060"/>
                </a:solidFill>
                <a:cs typeface="Times New Roman"/>
              </a:rPr>
              <a:t>groups</a:t>
            </a:r>
            <a:r>
              <a:rPr lang="ca-ES" sz="3500" dirty="0">
                <a:solidFill>
                  <a:srgbClr val="002060"/>
                </a:solidFill>
                <a:cs typeface="Times New Roman"/>
              </a:rPr>
              <a:t> in HEI. </a:t>
            </a: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The key goal is to achieve social justice, introduce diversity at the university and offer specific training for excellence. </a:t>
            </a:r>
            <a:endParaRPr lang="ca-ES" sz="3500">
              <a:solidFill>
                <a:srgbClr val="002060"/>
              </a:solidFill>
              <a:cs typeface="Times New Roman"/>
            </a:endParaRP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Prometeus </a:t>
            </a:r>
            <a:r>
              <a:rPr lang="en-US" sz="3500" dirty="0" err="1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3500" dirty="0">
                <a:solidFill>
                  <a:srgbClr val="002060"/>
                </a:solidFill>
                <a:cs typeface="Times New Roman"/>
              </a:rPr>
              <a:t> provides mentoring to secondary students from low socioeconomic backgrounds to access the University. </a:t>
            </a:r>
            <a:endParaRPr lang="en-US" sz="3500" dirty="0">
              <a:solidFill>
                <a:srgbClr val="002060"/>
              </a:solidFill>
              <a:ea typeface="+mn-lt"/>
              <a:cs typeface="Times New Roman"/>
            </a:endParaRPr>
          </a:p>
          <a:p>
            <a:pPr marL="685800" indent="-685800"/>
            <a:r>
              <a:rPr lang="en-US" sz="3500" b="1" dirty="0">
                <a:solidFill>
                  <a:srgbClr val="002060"/>
                </a:solidFill>
                <a:ea typeface="+mn-lt"/>
                <a:cs typeface="Times New Roman"/>
              </a:rPr>
              <a:t>UB Support </a:t>
            </a:r>
            <a:r>
              <a:rPr lang="en-US" sz="3500" b="1" dirty="0" err="1">
                <a:solidFill>
                  <a:srgbClr val="002060"/>
                </a:solidFill>
                <a:ea typeface="+mn-lt"/>
                <a:cs typeface="Times New Roman"/>
              </a:rPr>
              <a:t>Programme</a:t>
            </a:r>
            <a:r>
              <a:rPr lang="en-US" sz="3500" b="1" dirty="0">
                <a:solidFill>
                  <a:srgbClr val="002060"/>
                </a:solidFill>
                <a:ea typeface="+mn-lt"/>
                <a:cs typeface="Times New Roman"/>
              </a:rPr>
              <a:t> for Refugees and People from Conflict Zones</a:t>
            </a:r>
            <a:endParaRPr lang="en-US" sz="3500" b="1" dirty="0">
              <a:cs typeface="Calibri"/>
            </a:endParaRP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A welcome and support </a:t>
            </a:r>
            <a:r>
              <a:rPr lang="en-GB" sz="3500" noProof="0" dirty="0">
                <a:solidFill>
                  <a:srgbClr val="002060"/>
                </a:solidFill>
                <a:cs typeface="Times New Roman"/>
              </a:rPr>
              <a:t>programme</a:t>
            </a:r>
            <a:r>
              <a:rPr lang="en-US" sz="3500" dirty="0">
                <a:solidFill>
                  <a:srgbClr val="002060"/>
                </a:solidFill>
                <a:cs typeface="Times New Roman"/>
              </a:rPr>
              <a:t> aimed at opening safe alternative refugee routes and promoting access to HEI to refugees.</a:t>
            </a: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Focus on students already in Spain and those coming from first-asylum countries outside the EU. </a:t>
            </a: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Involves a wide range of support, i.e. academic </a:t>
            </a:r>
            <a:r>
              <a:rPr lang="hu-HU" sz="3500" dirty="0" err="1">
                <a:solidFill>
                  <a:srgbClr val="002060"/>
                </a:solidFill>
                <a:cs typeface="Times New Roman"/>
              </a:rPr>
              <a:t>counselling</a:t>
            </a:r>
            <a:r>
              <a:rPr lang="en-US" sz="3500" dirty="0">
                <a:solidFill>
                  <a:srgbClr val="002060"/>
                </a:solidFill>
                <a:cs typeface="Times New Roman"/>
              </a:rPr>
              <a:t> and assessment, legal advice, health care, accommodation, psychosocial support, buddy </a:t>
            </a:r>
            <a:r>
              <a:rPr lang="en-US" sz="3500" dirty="0" err="1">
                <a:solidFill>
                  <a:srgbClr val="002060"/>
                </a:solidFill>
                <a:cs typeface="Times New Roman"/>
              </a:rPr>
              <a:t>programmes</a:t>
            </a:r>
            <a:r>
              <a:rPr lang="en-US" sz="3500" dirty="0">
                <a:solidFill>
                  <a:srgbClr val="002060"/>
                </a:solidFill>
                <a:cs typeface="Times New Roman"/>
              </a:rPr>
              <a:t>, mentorship, etc. </a:t>
            </a:r>
            <a:endParaRPr lang="en-US" sz="35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Support services developed together with an extensive network (municipalities, regional government, NGOs etc.).</a:t>
            </a:r>
          </a:p>
          <a:p>
            <a:pPr marL="1485900" lvl="1" indent="-571500"/>
            <a:r>
              <a:rPr lang="en-US" sz="3500" dirty="0">
                <a:solidFill>
                  <a:srgbClr val="002060"/>
                </a:solidFill>
                <a:cs typeface="Times New Roman"/>
              </a:rPr>
              <a:t>More than 200 people since 2015 have been supported, encouraging the participation of civil society, </a:t>
            </a:r>
            <a:r>
              <a:rPr lang="hu-HU" sz="3500" dirty="0" err="1">
                <a:solidFill>
                  <a:srgbClr val="002060"/>
                </a:solidFill>
                <a:cs typeface="Times New Roman"/>
              </a:rPr>
              <a:t>the</a:t>
            </a:r>
            <a:r>
              <a:rPr lang="hu-HU" sz="3500" dirty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3500" dirty="0">
                <a:solidFill>
                  <a:srgbClr val="002060"/>
                </a:solidFill>
                <a:cs typeface="Times New Roman"/>
              </a:rPr>
              <a:t>University community, and local refugee communities.</a:t>
            </a:r>
            <a:endParaRPr lang="nl-NL" dirty="0"/>
          </a:p>
        </p:txBody>
      </p:sp>
      <p:pic>
        <p:nvPicPr>
          <p:cNvPr id="4" name="Picture 3" descr="University of Barcelona">
            <a:extLst>
              <a:ext uri="{FF2B5EF4-FFF2-40B4-BE49-F238E27FC236}">
                <a16:creationId xmlns:a16="http://schemas.microsoft.com/office/drawing/2014/main" id="{C3B27C00-8AF3-4CB9-98A9-044C5366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486" y="835414"/>
            <a:ext cx="4732250" cy="1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5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5E7-AB7B-4A60-8845-065A3C0E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030" y="506802"/>
            <a:ext cx="14763751" cy="2651125"/>
          </a:xfrm>
        </p:spPr>
        <p:txBody>
          <a:bodyPr/>
          <a:lstStyle/>
          <a:p>
            <a:r>
              <a:rPr lang="hu-HU" dirty="0"/>
              <a:t>UNIVERSITY OF BARCELONA (3)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7CEF3-30A2-4DE2-8F83-B0A6C5D83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436" y="3864275"/>
            <a:ext cx="23761877" cy="95904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7000" b="1">
                <a:solidFill>
                  <a:srgbClr val="002060"/>
                </a:solidFill>
                <a:cs typeface="Times New Roman"/>
              </a:rPr>
              <a:t>Relevant links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35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685800" indent="-685800"/>
            <a:r>
              <a:rPr lang="ca-ES" sz="7000" err="1">
                <a:solidFill>
                  <a:srgbClr val="002060"/>
                </a:solidFill>
                <a:cs typeface="Times New Roman"/>
              </a:rPr>
              <a:t>Name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change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procedure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for transsexual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and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transgender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people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of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the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 UB </a:t>
            </a:r>
            <a:r>
              <a:rPr lang="ca-ES" sz="7000" err="1">
                <a:solidFill>
                  <a:srgbClr val="002060"/>
                </a:solidFill>
                <a:cs typeface="Times New Roman"/>
              </a:rPr>
              <a:t>community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: </a:t>
            </a:r>
            <a:r>
              <a:rPr lang="ca-ES" sz="7000">
                <a:solidFill>
                  <a:srgbClr val="002060"/>
                </a:solidFill>
                <a:cs typeface="Times New Roman"/>
                <a:hlinkClick r:id="rId3"/>
              </a:rPr>
              <a:t>https://www.ub.edu/web/ub/galeries/documents/sites/genere/procediment_canvi_nom_persones_transsexuals_transgenere_EN.pdf</a:t>
            </a:r>
            <a:r>
              <a:rPr lang="ca-ES" sz="7000">
                <a:solidFill>
                  <a:srgbClr val="002060"/>
                </a:solidFill>
                <a:cs typeface="Times New Roman"/>
              </a:rPr>
              <a:t> </a:t>
            </a:r>
            <a:endParaRPr lang="en-US" sz="7000">
              <a:cs typeface="Calibri"/>
            </a:endParaRPr>
          </a:p>
          <a:p>
            <a:pPr marL="685800" indent="-685800"/>
            <a:endParaRPr lang="ca-ES" sz="70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en-US" sz="7000">
                <a:solidFill>
                  <a:srgbClr val="002060"/>
                </a:solidFill>
                <a:cs typeface="Times New Roman"/>
              </a:rPr>
              <a:t>Online form for name change: </a:t>
            </a:r>
            <a:r>
              <a:rPr lang="en-US" sz="7000">
                <a:solidFill>
                  <a:srgbClr val="002060"/>
                </a:solidFill>
                <a:cs typeface="Times New Roman"/>
                <a:hlinkClick r:id="rId4"/>
              </a:rPr>
              <a:t>https://www.ub.edu/portal/web/igualtat/formulari-canvi-nom</a:t>
            </a:r>
            <a:r>
              <a:rPr lang="en-US" sz="7000">
                <a:solidFill>
                  <a:srgbClr val="002060"/>
                </a:solidFill>
                <a:cs typeface="Times New Roman"/>
              </a:rPr>
              <a:t> </a:t>
            </a:r>
            <a:endParaRPr lang="en-US" sz="7000">
              <a:cs typeface="Calibri"/>
            </a:endParaRPr>
          </a:p>
          <a:p>
            <a:pPr marL="685800" indent="-685800"/>
            <a:endParaRPr lang="en-US" sz="70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r>
              <a:rPr lang="en-US" sz="7000">
                <a:solidFill>
                  <a:srgbClr val="002060"/>
                </a:solidFill>
                <a:cs typeface="Times New Roman"/>
              </a:rPr>
              <a:t>PSAU: Política Social: </a:t>
            </a:r>
            <a:r>
              <a:rPr lang="en-US" sz="7000">
                <a:solidFill>
                  <a:srgbClr val="002060"/>
                </a:solidFill>
                <a:cs typeface="Times New Roman"/>
                <a:hlinkClick r:id="rId5"/>
              </a:rPr>
              <a:t>https://www.ub.edu/portal/web/educacio/psau</a:t>
            </a:r>
          </a:p>
          <a:p>
            <a:pPr marL="685800" indent="-685800"/>
            <a:endParaRPr lang="en-US"/>
          </a:p>
          <a:p>
            <a:pPr marL="685800" indent="-685800"/>
            <a:r>
              <a:rPr lang="en-US" sz="7000">
                <a:solidFill>
                  <a:srgbClr val="002060"/>
                </a:solidFill>
                <a:cs typeface="Times New Roman"/>
              </a:rPr>
              <a:t>UB Support Programme for Refugees and People from Conflict Zones: </a:t>
            </a:r>
            <a:r>
              <a:rPr lang="en-US" sz="7000">
                <a:solidFill>
                  <a:srgbClr val="002060"/>
                </a:solidFill>
                <a:cs typeface="Times New Roman"/>
                <a:hlinkClick r:id="rId6"/>
              </a:rPr>
              <a:t>https://www.solidaritat.ub.edu/refugees/?lang=en</a:t>
            </a:r>
            <a:r>
              <a:rPr lang="en-US" sz="7000">
                <a:solidFill>
                  <a:srgbClr val="002060"/>
                </a:solidFill>
                <a:cs typeface="Times New Roman"/>
              </a:rPr>
              <a:t> </a:t>
            </a:r>
          </a:p>
          <a:p>
            <a:pPr marL="685800" indent="-685800"/>
            <a:endParaRPr lang="en-US" sz="3500">
              <a:solidFill>
                <a:srgbClr val="002060"/>
              </a:solidFill>
              <a:cs typeface="Times New Roman"/>
            </a:endParaRPr>
          </a:p>
          <a:p>
            <a:pPr marL="685800" indent="-685800"/>
            <a:endParaRPr lang="en-US" sz="3500">
              <a:solidFill>
                <a:srgbClr val="002060"/>
              </a:solidFill>
              <a:cs typeface="Times New Roman"/>
            </a:endParaRPr>
          </a:p>
          <a:p>
            <a:pPr marL="1485900" lvl="1" indent="-571500"/>
            <a:endParaRPr lang="en-US">
              <a:cs typeface="Calibri"/>
            </a:endParaRPr>
          </a:p>
          <a:p>
            <a:pPr marL="685800" indent="-685800"/>
            <a:endParaRPr lang="en-US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pic>
        <p:nvPicPr>
          <p:cNvPr id="4" name="Picture 3" descr="University of Barcelona">
            <a:extLst>
              <a:ext uri="{FF2B5EF4-FFF2-40B4-BE49-F238E27FC236}">
                <a16:creationId xmlns:a16="http://schemas.microsoft.com/office/drawing/2014/main" id="{C3B27C00-8AF3-4CB9-98A9-044C53664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6711" y="937104"/>
            <a:ext cx="5415620" cy="14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B86A-2854-4B9B-AA14-1C9D6E78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786" y="553819"/>
            <a:ext cx="14763751" cy="2651125"/>
          </a:xfrm>
        </p:spPr>
        <p:txBody>
          <a:bodyPr/>
          <a:lstStyle/>
          <a:p>
            <a:r>
              <a:rPr lang="hu-HU"/>
              <a:t>TRINITY COLLEGE DUBLIN</a:t>
            </a:r>
            <a:br>
              <a:rPr lang="hu-HU"/>
            </a:br>
            <a:r>
              <a:rPr lang="hu-HU"/>
              <a:t>(1)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7A9E3-BAF6-4951-AC11-FE3F94AF5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711" y="4094313"/>
            <a:ext cx="23333343" cy="93515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 algn="just">
              <a:spcBef>
                <a:spcPts val="0"/>
              </a:spcBef>
            </a:pPr>
            <a:r>
              <a:rPr lang="en-US" sz="6000" b="1" dirty="0">
                <a:solidFill>
                  <a:srgbClr val="002060"/>
                </a:solidFill>
                <a:cs typeface="Times New Roman"/>
              </a:rPr>
              <a:t>Trinity Inclusive Curriculum (Trinity-INC) Project </a:t>
            </a:r>
            <a:endParaRPr lang="en-US" sz="6000" b="1">
              <a:cs typeface="Calibri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Trinity Equality Fund </a:t>
            </a:r>
            <a:endParaRPr lang="en-IE" sz="6000" b="1">
              <a:cs typeface="Calibri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Trinity Autistic Spectrum Disorders Support Service </a:t>
            </a:r>
            <a:endParaRPr lang="en-IE" sz="6000" b="1">
              <a:cs typeface="Calibri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Trinity University of Sanctuary </a:t>
            </a:r>
            <a:endParaRPr lang="en-IE" sz="6000" b="1">
              <a:cs typeface="Calibri"/>
            </a:endParaRPr>
          </a:p>
          <a:p>
            <a:pPr marL="1485900" lvl="1" indent="-5715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Shout Out LGBTQ+</a:t>
            </a:r>
          </a:p>
          <a:p>
            <a:pPr marL="685800" indent="-6858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Trinity Ability </a:t>
            </a:r>
            <a:r>
              <a:rPr lang="en-IE" sz="6000" b="1" dirty="0" err="1">
                <a:solidFill>
                  <a:srgbClr val="002060"/>
                </a:solidFill>
                <a:cs typeface="Times New Roman"/>
              </a:rPr>
              <a:t>co_op</a:t>
            </a: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 </a:t>
            </a:r>
          </a:p>
          <a:p>
            <a:pPr marL="685800" indent="-6858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Trinity Access Programme </a:t>
            </a:r>
            <a:endParaRPr lang="nl-NL" sz="6000" b="1">
              <a:solidFill>
                <a:srgbClr val="002060"/>
              </a:solidFill>
              <a:cs typeface="Times New Roman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Trinity Centre for People with Intellectual Disabilities</a:t>
            </a:r>
          </a:p>
          <a:p>
            <a:pPr marL="685800" indent="-685800" algn="just">
              <a:spcBef>
                <a:spcPts val="0"/>
              </a:spcBef>
            </a:pPr>
            <a:endParaRPr lang="en-IE" sz="6000" b="1" dirty="0">
              <a:solidFill>
                <a:srgbClr val="002060"/>
              </a:solidFill>
              <a:cs typeface="Times New Roman"/>
            </a:endParaRPr>
          </a:p>
          <a:p>
            <a:pPr marL="685800" indent="-685800" algn="just">
              <a:spcBef>
                <a:spcPts val="0"/>
              </a:spcBef>
            </a:pPr>
            <a:r>
              <a:rPr lang="en-IE" sz="6000" b="1" dirty="0">
                <a:solidFill>
                  <a:srgbClr val="002060"/>
                </a:solidFill>
                <a:cs typeface="Times New Roman"/>
              </a:rPr>
              <a:t>Coming up: 10th-20th October – inaugural Inclusive Trinity Festival!</a:t>
            </a:r>
            <a:endParaRPr lang="en-IE" dirty="0"/>
          </a:p>
        </p:txBody>
      </p:sp>
      <p:pic>
        <p:nvPicPr>
          <p:cNvPr id="6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17C31AAF-18B8-87E9-F837-361879B4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797" y="258671"/>
            <a:ext cx="4641614" cy="26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0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623365D322147B9818D49AE1B9C92" ma:contentTypeVersion="13" ma:contentTypeDescription="Crea un document nou" ma:contentTypeScope="" ma:versionID="82204c23bef3e4c3355e8143cb727e27">
  <xsd:schema xmlns:xsd="http://www.w3.org/2001/XMLSchema" xmlns:xs="http://www.w3.org/2001/XMLSchema" xmlns:p="http://schemas.microsoft.com/office/2006/metadata/properties" xmlns:ns2="467763d9-8723-4846-b585-067d7da271ed" xmlns:ns3="05ea552d-e914-46b9-b9eb-0881fd777d52" targetNamespace="http://schemas.microsoft.com/office/2006/metadata/properties" ma:root="true" ma:fieldsID="dc585faff44db34fb6fd5efde7691a2e" ns2:_="" ns3:_="">
    <xsd:import namespace="467763d9-8723-4846-b585-067d7da271ed"/>
    <xsd:import namespace="05ea552d-e914-46b9-b9eb-0881fd777d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763d9-8723-4846-b585-067d7da271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a552d-e914-46b9-b9eb-0881fd777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F2C4AD-5BDA-4DB9-A686-B2E1CE8961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B2D203-36D3-4C58-B5E2-2F467BB6FA60}">
  <ds:schemaRefs>
    <ds:schemaRef ds:uri="05ea552d-e914-46b9-b9eb-0881fd777d52"/>
    <ds:schemaRef ds:uri="467763d9-8723-4846-b585-067d7da271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6F2CAA-4B93-480E-86EF-03DB7ECDBFB7}">
  <ds:schemaRefs>
    <ds:schemaRef ds:uri="05ea552d-e914-46b9-b9eb-0881fd777d52"/>
    <ds:schemaRef ds:uri="467763d9-8723-4846-b585-067d7da271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BEST PRACTICES IN CHARM-EU   Linas Čepinskas, Advisor EDI, Utrecht University, the Netherlands     Budapest, 16 September 2022 </vt:lpstr>
      <vt:lpstr>EÖTVÖS LORÁND UNIVERSITY (1) </vt:lpstr>
      <vt:lpstr>EÖTVÖS LORÁND UNIVERSITY (2) </vt:lpstr>
      <vt:lpstr>UNIVERSITY OF MONTPELLIER (1)</vt:lpstr>
      <vt:lpstr>UNIVERSITY OF MONTPELLIER (2)</vt:lpstr>
      <vt:lpstr>UNIVERSITY OF BARCELONA (1)</vt:lpstr>
      <vt:lpstr>UNIVERSITY OF BARCELONA (2)</vt:lpstr>
      <vt:lpstr>UNIVERSITY OF BARCELONA (3)</vt:lpstr>
      <vt:lpstr>TRINITY COLLEGE DUBLIN (1)</vt:lpstr>
      <vt:lpstr>TRINITY COLLEGE DUBLIN (2)</vt:lpstr>
      <vt:lpstr>TRINITY COLLEGE DUBLIN (3)</vt:lpstr>
      <vt:lpstr>UTRECHT UNIVERSITY  (1) </vt:lpstr>
      <vt:lpstr>UTRECHT UNIVERSITY  (2) </vt:lpstr>
      <vt:lpstr>UTRECHT UNIVERSITY  (3) 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CHARM-EU</dc:title>
  <dc:creator>Noel Garcia Marti</dc:creator>
  <cp:revision>113</cp:revision>
  <dcterms:created xsi:type="dcterms:W3CDTF">2020-07-05T07:03:27Z</dcterms:created>
  <dcterms:modified xsi:type="dcterms:W3CDTF">2022-09-15T21:24:54Z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0x0101003C5623365D322147B9818D49AE1B9C92</vt:lpwstr>
  </property>
</Properties>
</file>